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ed Hat Display ExtraBold"/>
      <p:bold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0D7871-3688-4766-AB13-321CE433BB72}">
  <a:tblStyle styleId="{720D7871-3688-4766-AB13-321CE433BB7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edHatDisplayExtraBold-bold.fntdata"/><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RedHatDisplayExtraBold-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3cc762e8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f3cc762e8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f3cc762e8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f3cc762e8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f3cc762e8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f3cc762e8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3cc762e8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f3cc762e8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0c5dd97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20c5dd97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0c5dd978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0c5dd978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20c5dd978f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20c5dd978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0c5dd978f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0c5dd978f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0c5dd978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20c5dd978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0c5dd978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0c5dd978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f3cc762e8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f3cc762e8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0c5dd978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20c5dd978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f3cc762e8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f3cc762e8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0c5dd978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0c5dd978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0c5dd978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20c5dd978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0c5dd978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0c5dd978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f3cc762e8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f3cc762e8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f3cc762e8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f3cc762e8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3cc762e8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f3cc762e8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6073040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26073040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260730409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260730409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60730409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60730409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260730409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260730409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3.png"/><Relationship Id="rId5" Type="http://schemas.openxmlformats.org/officeDocument/2006/relationships/image" Target="../media/image38.png"/><Relationship Id="rId6"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30.png"/><Relationship Id="rId6"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0.png"/><Relationship Id="rId5" Type="http://schemas.openxmlformats.org/officeDocument/2006/relationships/image" Target="../media/image31.png"/><Relationship Id="rId6"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10.png"/><Relationship Id="rId6" Type="http://schemas.openxmlformats.org/officeDocument/2006/relationships/image" Target="../media/image37.png"/><Relationship Id="rId7"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0"/>
            <a:ext cx="9143998"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2"/>
          <p:cNvPicPr preferRelativeResize="0"/>
          <p:nvPr/>
        </p:nvPicPr>
        <p:blipFill>
          <a:blip r:embed="rId3">
            <a:alphaModFix amt="22000"/>
          </a:blip>
          <a:stretch>
            <a:fillRect/>
          </a:stretch>
        </p:blipFill>
        <p:spPr>
          <a:xfrm>
            <a:off x="5681725" y="0"/>
            <a:ext cx="3458301" cy="5143501"/>
          </a:xfrm>
          <a:prstGeom prst="rect">
            <a:avLst/>
          </a:prstGeom>
          <a:noFill/>
          <a:ln>
            <a:noFill/>
          </a:ln>
        </p:spPr>
      </p:pic>
      <p:sp>
        <p:nvSpPr>
          <p:cNvPr id="147" name="Google Shape;147;p22"/>
          <p:cNvSpPr/>
          <p:nvPr/>
        </p:nvSpPr>
        <p:spPr>
          <a:xfrm>
            <a:off x="450600" y="2132125"/>
            <a:ext cx="8473800" cy="2901600"/>
          </a:xfrm>
          <a:prstGeom prst="rect">
            <a:avLst/>
          </a:prstGeom>
          <a:solidFill>
            <a:schemeClr val="lt1"/>
          </a:solidFill>
          <a:ln>
            <a:noFill/>
          </a:ln>
          <a:effectLst>
            <a:outerShdw blurRad="57150" rotWithShape="0" algn="bl" dir="5400000" dist="19050">
              <a:srgbClr val="B7B7B7">
                <a:alpha val="8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20">
                <a:solidFill>
                  <a:srgbClr val="7D43B1"/>
                </a:solidFill>
              </a:rPr>
              <a:t>Giveth Angel Vault (example)</a:t>
            </a:r>
            <a:endParaRPr b="1" sz="2020">
              <a:solidFill>
                <a:srgbClr val="7D43B1"/>
              </a:solidFill>
            </a:endParaRPr>
          </a:p>
        </p:txBody>
      </p:sp>
      <p:sp>
        <p:nvSpPr>
          <p:cNvPr id="149" name="Google Shape;149;p22"/>
          <p:cNvSpPr txBox="1"/>
          <p:nvPr>
            <p:ph idx="1" type="body"/>
          </p:nvPr>
        </p:nvSpPr>
        <p:spPr>
          <a:xfrm>
            <a:off x="311700" y="835275"/>
            <a:ext cx="8194800" cy="126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An Angel Liquidity Vault is a Uniswap V3 liquidity management tool that allows crypto projects and DeFi users to earn better fees without having to manage their concentrated pool positions. </a:t>
            </a:r>
            <a:endParaRPr sz="1400"/>
          </a:p>
        </p:txBody>
      </p:sp>
      <p:pic>
        <p:nvPicPr>
          <p:cNvPr id="150" name="Google Shape;150;p22"/>
          <p:cNvPicPr preferRelativeResize="0"/>
          <p:nvPr/>
        </p:nvPicPr>
        <p:blipFill>
          <a:blip r:embed="rId4">
            <a:alphaModFix/>
          </a:blip>
          <a:stretch>
            <a:fillRect/>
          </a:stretch>
        </p:blipFill>
        <p:spPr>
          <a:xfrm>
            <a:off x="630425" y="2306125"/>
            <a:ext cx="4506075" cy="2553600"/>
          </a:xfrm>
          <a:prstGeom prst="rect">
            <a:avLst/>
          </a:prstGeom>
          <a:noFill/>
          <a:ln>
            <a:noFill/>
          </a:ln>
        </p:spPr>
      </p:pic>
      <p:sp>
        <p:nvSpPr>
          <p:cNvPr id="151" name="Google Shape;151;p22"/>
          <p:cNvSpPr txBox="1"/>
          <p:nvPr/>
        </p:nvSpPr>
        <p:spPr>
          <a:xfrm>
            <a:off x="5319350" y="2490025"/>
            <a:ext cx="32382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92929"/>
                </a:solidFill>
                <a:highlight>
                  <a:srgbClr val="FFFFFF"/>
                </a:highlight>
              </a:rPr>
              <a:t>Example: Pairing stable token with their native token (ICHI-oneUNI case study). Where the red bar represents the spot price of the native crypto asset, and the tall blue bars to the left represent liquidity in the deposit token (stable asset) concentrated underneath the price as buy orders for the crypto asset. At and above the spot price, the Vault will place liquidity in the native asset as sell (take profit) orders.</a:t>
            </a:r>
            <a:br>
              <a:rPr lang="en" sz="1000">
                <a:solidFill>
                  <a:srgbClr val="292929"/>
                </a:solidFill>
                <a:highlight>
                  <a:srgbClr val="FFFFFF"/>
                </a:highlight>
              </a:rPr>
            </a:br>
            <a:r>
              <a:rPr lang="en" sz="1000">
                <a:solidFill>
                  <a:srgbClr val="292929"/>
                </a:solidFill>
                <a:highlight>
                  <a:srgbClr val="FFFFFF"/>
                </a:highlight>
              </a:rPr>
              <a:t>This purchase liquidity is managed by the Angel Vault protocol, protects against price declines, and earns high income. Selling 10% of circulating ICHI only has a -7% price impact</a:t>
            </a:r>
            <a:endParaRPr sz="1000">
              <a:solidFill>
                <a:srgbClr val="292929"/>
              </a:solidFill>
              <a:highlight>
                <a:srgbClr val="FFFFFF"/>
              </a:highlight>
            </a:endParaRPr>
          </a:p>
          <a:p>
            <a:pPr indent="0" lvl="0" marL="0" rtl="0" algn="l">
              <a:spcBef>
                <a:spcPts val="0"/>
              </a:spcBef>
              <a:spcAft>
                <a:spcPts val="0"/>
              </a:spcAft>
              <a:buNone/>
            </a:pPr>
            <a:r>
              <a:t/>
            </a:r>
            <a:endParaRPr sz="1000">
              <a:solidFill>
                <a:srgbClr val="292929"/>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3"/>
          <p:cNvPicPr preferRelativeResize="0"/>
          <p:nvPr/>
        </p:nvPicPr>
        <p:blipFill>
          <a:blip r:embed="rId3">
            <a:alphaModFix amt="34000"/>
          </a:blip>
          <a:stretch>
            <a:fillRect/>
          </a:stretch>
        </p:blipFill>
        <p:spPr>
          <a:xfrm flipH="1" rot="10800000">
            <a:off x="7467601" y="-1"/>
            <a:ext cx="1668249" cy="1972850"/>
          </a:xfrm>
          <a:prstGeom prst="rect">
            <a:avLst/>
          </a:prstGeom>
          <a:noFill/>
          <a:ln>
            <a:noFill/>
          </a:ln>
        </p:spPr>
      </p:pic>
      <p:sp>
        <p:nvSpPr>
          <p:cNvPr id="157" name="Google Shape;157;p23"/>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1620">
                <a:solidFill>
                  <a:srgbClr val="7D43B1"/>
                </a:solidFill>
              </a:rPr>
              <a:t>Regen pool on Rari’s Capital Fuse soon LIVE!</a:t>
            </a:r>
            <a:endParaRPr b="1" sz="1620">
              <a:solidFill>
                <a:srgbClr val="7D43B1"/>
              </a:solidFill>
            </a:endParaRPr>
          </a:p>
        </p:txBody>
      </p:sp>
      <p:sp>
        <p:nvSpPr>
          <p:cNvPr id="158" name="Google Shape;158;p23"/>
          <p:cNvSpPr txBox="1"/>
          <p:nvPr>
            <p:ph idx="1" type="body"/>
          </p:nvPr>
        </p:nvSpPr>
        <p:spPr>
          <a:xfrm>
            <a:off x="399150" y="848375"/>
            <a:ext cx="8217300" cy="11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018"/>
              <a:buNone/>
            </a:pPr>
            <a:r>
              <a:rPr lang="en" sz="1210"/>
              <a:t>We have deployed the Regen Pool which enables the blockchain4good community, especially GIV HODLers to borrow against the community assets - deposit your stable tokens (FEI, Dai) and earn up to </a:t>
            </a:r>
            <a:r>
              <a:rPr b="1" lang="en" sz="1210"/>
              <a:t>EPIC</a:t>
            </a:r>
            <a:r>
              <a:rPr lang="en" sz="1210"/>
              <a:t> yield in lending fees and $GIV incentives.</a:t>
            </a:r>
            <a:endParaRPr sz="1210"/>
          </a:p>
          <a:p>
            <a:pPr indent="0" lvl="0" marL="0" rtl="0" algn="l">
              <a:spcBef>
                <a:spcPts val="0"/>
              </a:spcBef>
              <a:spcAft>
                <a:spcPts val="0"/>
              </a:spcAft>
              <a:buClr>
                <a:schemeClr val="dk1"/>
              </a:buClr>
              <a:buSzPts val="1100"/>
              <a:buFont typeface="Arial"/>
              <a:buNone/>
            </a:pPr>
            <a:r>
              <a:t/>
            </a:r>
            <a:endParaRPr b="1" sz="1210"/>
          </a:p>
          <a:p>
            <a:pPr indent="0" lvl="0" marL="0" rtl="0" algn="l">
              <a:spcBef>
                <a:spcPts val="0"/>
              </a:spcBef>
              <a:spcAft>
                <a:spcPts val="0"/>
              </a:spcAft>
              <a:buClr>
                <a:schemeClr val="dk1"/>
              </a:buClr>
              <a:buSzPts val="1100"/>
              <a:buFont typeface="Arial"/>
              <a:buNone/>
            </a:pPr>
            <a:r>
              <a:rPr lang="en" sz="1210"/>
              <a:t>We will use GIV tokens to borrow the Stable tokens and use them to fuel our Angel Vault on ICHI which will protect the $GIV price and provide an additional layer of comfort for GIV HODLers who plan to use the asset as collateral when borrowing on Rari Capital.</a:t>
            </a:r>
            <a:endParaRPr sz="1210"/>
          </a:p>
          <a:p>
            <a:pPr indent="0" lvl="0" marL="0" rtl="0" algn="l">
              <a:spcBef>
                <a:spcPts val="0"/>
              </a:spcBef>
              <a:spcAft>
                <a:spcPts val="0"/>
              </a:spcAft>
              <a:buClr>
                <a:schemeClr val="dk1"/>
              </a:buClr>
              <a:buSzPts val="1100"/>
              <a:buFont typeface="Arial"/>
              <a:buNone/>
            </a:pPr>
            <a:r>
              <a:t/>
            </a:r>
            <a:endParaRPr b="1" sz="1210"/>
          </a:p>
          <a:p>
            <a:pPr indent="0" lvl="0" marL="0" rtl="0" algn="l">
              <a:spcBef>
                <a:spcPts val="0"/>
              </a:spcBef>
              <a:spcAft>
                <a:spcPts val="0"/>
              </a:spcAft>
              <a:buClr>
                <a:schemeClr val="dk1"/>
              </a:buClr>
              <a:buSzPts val="1018"/>
              <a:buFont typeface="Arial"/>
              <a:buNone/>
            </a:pPr>
            <a:r>
              <a:t/>
            </a:r>
            <a:endParaRPr b="1" sz="1210"/>
          </a:p>
        </p:txBody>
      </p:sp>
      <p:pic>
        <p:nvPicPr>
          <p:cNvPr id="159" name="Google Shape;159;p23"/>
          <p:cNvPicPr preferRelativeResize="0"/>
          <p:nvPr/>
        </p:nvPicPr>
        <p:blipFill>
          <a:blip r:embed="rId4">
            <a:alphaModFix/>
          </a:blip>
          <a:stretch>
            <a:fillRect/>
          </a:stretch>
        </p:blipFill>
        <p:spPr>
          <a:xfrm>
            <a:off x="1360939" y="2450850"/>
            <a:ext cx="6183823" cy="2481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5" name="Google Shape;16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6" name="Google Shape;166;p24"/>
          <p:cNvPicPr preferRelativeResize="0"/>
          <p:nvPr/>
        </p:nvPicPr>
        <p:blipFill>
          <a:blip r:embed="rId3">
            <a:alphaModFix/>
          </a:blip>
          <a:stretch>
            <a:fillRect/>
          </a:stretch>
        </p:blipFill>
        <p:spPr>
          <a:xfrm>
            <a:off x="0" y="0"/>
            <a:ext cx="9144003" cy="5147961"/>
          </a:xfrm>
          <a:prstGeom prst="rect">
            <a:avLst/>
          </a:prstGeom>
          <a:noFill/>
          <a:ln>
            <a:noFill/>
          </a:ln>
        </p:spPr>
      </p:pic>
      <p:pic>
        <p:nvPicPr>
          <p:cNvPr id="167" name="Google Shape;167;p24"/>
          <p:cNvPicPr preferRelativeResize="0"/>
          <p:nvPr/>
        </p:nvPicPr>
        <p:blipFill>
          <a:blip r:embed="rId4">
            <a:alphaModFix/>
          </a:blip>
          <a:stretch>
            <a:fillRect/>
          </a:stretch>
        </p:blipFill>
        <p:spPr>
          <a:xfrm>
            <a:off x="1453888" y="1900639"/>
            <a:ext cx="5963100" cy="2227426"/>
          </a:xfrm>
          <a:prstGeom prst="rect">
            <a:avLst/>
          </a:prstGeom>
          <a:noFill/>
          <a:ln>
            <a:noFill/>
          </a:ln>
        </p:spPr>
      </p:pic>
      <p:sp>
        <p:nvSpPr>
          <p:cNvPr id="168" name="Google Shape;168;p24"/>
          <p:cNvSpPr txBox="1"/>
          <p:nvPr/>
        </p:nvSpPr>
        <p:spPr>
          <a:xfrm>
            <a:off x="0" y="785725"/>
            <a:ext cx="9144000" cy="11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ED670"/>
                </a:solidFill>
                <a:latin typeface="Red Hat Display ExtraBold"/>
                <a:ea typeface="Red Hat Display ExtraBold"/>
                <a:cs typeface="Red Hat Display ExtraBold"/>
                <a:sym typeface="Red Hat Display ExtraBold"/>
              </a:rPr>
              <a:t>Join us in Building the </a:t>
            </a:r>
            <a:endParaRPr sz="3000">
              <a:solidFill>
                <a:srgbClr val="FED670"/>
              </a:solidFill>
              <a:latin typeface="Red Hat Display ExtraBold"/>
              <a:ea typeface="Red Hat Display ExtraBold"/>
              <a:cs typeface="Red Hat Display ExtraBold"/>
              <a:sym typeface="Red Hat Display ExtraBold"/>
            </a:endParaRPr>
          </a:p>
          <a:p>
            <a:pPr indent="0" lvl="0" marL="0" rtl="0" algn="ctr">
              <a:spcBef>
                <a:spcPts val="0"/>
              </a:spcBef>
              <a:spcAft>
                <a:spcPts val="0"/>
              </a:spcAft>
              <a:buNone/>
            </a:pPr>
            <a:r>
              <a:rPr lang="en" sz="3000">
                <a:solidFill>
                  <a:srgbClr val="FED670"/>
                </a:solidFill>
                <a:latin typeface="Red Hat Display ExtraBold"/>
                <a:ea typeface="Red Hat Display ExtraBold"/>
                <a:cs typeface="Red Hat Display ExtraBold"/>
                <a:sym typeface="Red Hat Display ExtraBold"/>
              </a:rPr>
              <a:t>Future of Giving</a:t>
            </a:r>
            <a:endParaRPr sz="3000">
              <a:solidFill>
                <a:srgbClr val="FED670"/>
              </a:solidFill>
              <a:latin typeface="Red Hat Display ExtraBold"/>
              <a:ea typeface="Red Hat Display ExtraBold"/>
              <a:cs typeface="Red Hat Display ExtraBold"/>
              <a:sym typeface="Red Hat Display ExtraBold"/>
            </a:endParaRPr>
          </a:p>
        </p:txBody>
      </p:sp>
      <p:pic>
        <p:nvPicPr>
          <p:cNvPr id="169" name="Google Shape;169;p24"/>
          <p:cNvPicPr preferRelativeResize="0"/>
          <p:nvPr/>
        </p:nvPicPr>
        <p:blipFill>
          <a:blip r:embed="rId5">
            <a:alphaModFix/>
          </a:blip>
          <a:stretch>
            <a:fillRect/>
          </a:stretch>
        </p:blipFill>
        <p:spPr>
          <a:xfrm>
            <a:off x="3862600" y="4477950"/>
            <a:ext cx="1145673" cy="365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75" name="Google Shape;175;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76" name="Google Shape;176;p25"/>
          <p:cNvPicPr preferRelativeResize="0"/>
          <p:nvPr/>
        </p:nvPicPr>
        <p:blipFill>
          <a:blip r:embed="rId3">
            <a:alphaModFix/>
          </a:blip>
          <a:stretch>
            <a:fillRect/>
          </a:stretch>
        </p:blipFill>
        <p:spPr>
          <a:xfrm>
            <a:off x="0" y="0"/>
            <a:ext cx="9143998"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6"/>
          <p:cNvPicPr preferRelativeResize="0"/>
          <p:nvPr/>
        </p:nvPicPr>
        <p:blipFill>
          <a:blip r:embed="rId3">
            <a:alphaModFix amt="30000"/>
          </a:blip>
          <a:stretch>
            <a:fillRect/>
          </a:stretch>
        </p:blipFill>
        <p:spPr>
          <a:xfrm flipH="1">
            <a:off x="6160359" y="0"/>
            <a:ext cx="2983632" cy="5143501"/>
          </a:xfrm>
          <a:prstGeom prst="rect">
            <a:avLst/>
          </a:prstGeom>
          <a:noFill/>
          <a:ln>
            <a:noFill/>
          </a:ln>
        </p:spPr>
      </p:pic>
      <p:sp>
        <p:nvSpPr>
          <p:cNvPr id="182" name="Google Shape;182;p26"/>
          <p:cNvSpPr txBox="1"/>
          <p:nvPr>
            <p:ph type="title"/>
          </p:nvPr>
        </p:nvSpPr>
        <p:spPr>
          <a:xfrm>
            <a:off x="311700" y="216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solidFill>
                  <a:srgbClr val="7D43B1"/>
                </a:solidFill>
              </a:rPr>
              <a:t>Using web3 to evolve philanthropy</a:t>
            </a:r>
            <a:endParaRPr b="1" sz="2020">
              <a:solidFill>
                <a:srgbClr val="7D43B1"/>
              </a:solidFill>
            </a:endParaRPr>
          </a:p>
        </p:txBody>
      </p:sp>
      <p:sp>
        <p:nvSpPr>
          <p:cNvPr id="183" name="Google Shape;183;p26"/>
          <p:cNvSpPr txBox="1"/>
          <p:nvPr>
            <p:ph idx="1" type="body"/>
          </p:nvPr>
        </p:nvSpPr>
        <p:spPr>
          <a:xfrm>
            <a:off x="311700" y="835275"/>
            <a:ext cx="8403600" cy="39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Giveth is the </a:t>
            </a:r>
            <a:r>
              <a:rPr b="1" lang="en" sz="1400"/>
              <a:t>best donation platform in the world!</a:t>
            </a:r>
            <a:r>
              <a:rPr lang="en" sz="1400"/>
              <a:t> </a:t>
            </a:r>
            <a:endParaRPr sz="1400"/>
          </a:p>
          <a:p>
            <a:pPr indent="0" lvl="0" marL="0" rtl="0" algn="l">
              <a:spcBef>
                <a:spcPts val="1200"/>
              </a:spcBef>
              <a:spcAft>
                <a:spcPts val="0"/>
              </a:spcAft>
              <a:buNone/>
            </a:pPr>
            <a:r>
              <a:rPr lang="en" sz="1400"/>
              <a:t>Our community is focused on Building the Future of Giving using blockchain technology. Our intention is to support and reward the funding of public goods by creating open, transparent and free access to the revolutionary funding opportunities available within the Ethereum ecosystem.</a:t>
            </a:r>
            <a:endParaRPr sz="1400"/>
          </a:p>
          <a:p>
            <a:pPr indent="0" lvl="0" marL="0" rtl="0" algn="l">
              <a:spcBef>
                <a:spcPts val="1200"/>
              </a:spcBef>
              <a:spcAft>
                <a:spcPts val="0"/>
              </a:spcAft>
              <a:buNone/>
            </a:pPr>
            <a:r>
              <a:rPr lang="en" sz="1400"/>
              <a:t>100% of the donations go to the nonprofits and donors are rewarded with GIVbacks.</a:t>
            </a:r>
            <a:endParaRPr sz="1400"/>
          </a:p>
          <a:p>
            <a:pPr indent="-317500" lvl="0" marL="457200" rtl="0" algn="l">
              <a:spcBef>
                <a:spcPts val="1200"/>
              </a:spcBef>
              <a:spcAft>
                <a:spcPts val="0"/>
              </a:spcAft>
              <a:buSzPts val="1400"/>
              <a:buChar char="●"/>
            </a:pPr>
            <a:r>
              <a:rPr lang="en" sz="1400"/>
              <a:t>Provide value for society</a:t>
            </a:r>
            <a:endParaRPr sz="1400"/>
          </a:p>
          <a:p>
            <a:pPr indent="-317500" lvl="0" marL="457200" rtl="0" algn="l">
              <a:spcBef>
                <a:spcPts val="0"/>
              </a:spcBef>
              <a:spcAft>
                <a:spcPts val="0"/>
              </a:spcAft>
              <a:buSzPts val="1400"/>
              <a:buChar char="●"/>
            </a:pPr>
            <a:r>
              <a:rPr lang="en" sz="1400"/>
              <a:t>Build systems to protect the resources</a:t>
            </a:r>
            <a:endParaRPr sz="1400"/>
          </a:p>
          <a:p>
            <a:pPr indent="-317500" lvl="0" marL="457200" rtl="0" algn="l">
              <a:spcBef>
                <a:spcPts val="0"/>
              </a:spcBef>
              <a:spcAft>
                <a:spcPts val="0"/>
              </a:spcAft>
              <a:buSzPts val="1400"/>
              <a:buChar char="●"/>
            </a:pPr>
            <a:r>
              <a:rPr lang="en" sz="1400"/>
              <a:t>Build strong incentive systems to protect both the community and individuals</a:t>
            </a:r>
            <a:endParaRPr sz="1400"/>
          </a:p>
          <a:p>
            <a:pPr indent="-317500" lvl="0" marL="457200" rtl="0" algn="l">
              <a:spcBef>
                <a:spcPts val="0"/>
              </a:spcBef>
              <a:spcAft>
                <a:spcPts val="0"/>
              </a:spcAft>
              <a:buSzPts val="1400"/>
              <a:buChar char="●"/>
            </a:pPr>
            <a:r>
              <a:rPr lang="en" sz="1400"/>
              <a:t>Bring innovation into the public goods space</a:t>
            </a:r>
            <a:endParaRPr sz="1400"/>
          </a:p>
          <a:p>
            <a:pPr indent="0" lvl="0" marL="0" rtl="0" algn="l">
              <a:spcBef>
                <a:spcPts val="0"/>
              </a:spcBef>
              <a:spcAft>
                <a:spcPts val="0"/>
              </a:spcAft>
              <a:buNone/>
            </a:pPr>
            <a:r>
              <a:t/>
            </a:r>
            <a:endParaRPr sz="1400"/>
          </a:p>
          <a:p>
            <a:pPr indent="0" lvl="0" marL="0" rtl="0" algn="l">
              <a:spcBef>
                <a:spcPts val="1200"/>
              </a:spcBef>
              <a:spcAft>
                <a:spcPts val="0"/>
              </a:spcAft>
              <a:buNone/>
            </a:pPr>
            <a:r>
              <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020">
                <a:solidFill>
                  <a:srgbClr val="7D43B1"/>
                </a:solidFill>
              </a:rPr>
              <a:t>The most overlooked web3 opportunity: </a:t>
            </a:r>
            <a:r>
              <a:rPr b="1" lang="en" sz="2020">
                <a:solidFill>
                  <a:srgbClr val="7D43B1"/>
                </a:solidFill>
              </a:rPr>
              <a:t>Public</a:t>
            </a:r>
            <a:r>
              <a:rPr b="1" lang="en" sz="2020">
                <a:solidFill>
                  <a:srgbClr val="7D43B1"/>
                </a:solidFill>
              </a:rPr>
              <a:t> Goods</a:t>
            </a:r>
            <a:endParaRPr b="1" sz="2020">
              <a:solidFill>
                <a:srgbClr val="7D43B1"/>
              </a:solidFill>
            </a:endParaRPr>
          </a:p>
        </p:txBody>
      </p:sp>
      <p:sp>
        <p:nvSpPr>
          <p:cNvPr id="189" name="Google Shape;189;p27"/>
          <p:cNvSpPr txBox="1"/>
          <p:nvPr>
            <p:ph idx="1" type="body"/>
          </p:nvPr>
        </p:nvSpPr>
        <p:spPr>
          <a:xfrm>
            <a:off x="311700" y="835275"/>
            <a:ext cx="3337200" cy="39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are not often looking at Public Goods as an opportunity. </a:t>
            </a:r>
            <a:endParaRPr sz="1400"/>
          </a:p>
          <a:p>
            <a:pPr indent="0" lvl="0" marL="0" rtl="0" algn="l">
              <a:spcBef>
                <a:spcPts val="1200"/>
              </a:spcBef>
              <a:spcAft>
                <a:spcPts val="0"/>
              </a:spcAft>
              <a:buNone/>
            </a:pPr>
            <a:r>
              <a:rPr lang="en" sz="1400"/>
              <a:t>Federal, state, local governments </a:t>
            </a:r>
            <a:r>
              <a:rPr lang="en" sz="1400"/>
              <a:t>(in the US alone)</a:t>
            </a:r>
            <a:r>
              <a:rPr lang="en" sz="1400"/>
              <a:t>, </a:t>
            </a:r>
            <a:r>
              <a:rPr lang="en" sz="1400"/>
              <a:t>and </a:t>
            </a:r>
            <a:r>
              <a:rPr lang="en" sz="1400"/>
              <a:t>US nonprofits are spending </a:t>
            </a:r>
            <a:r>
              <a:rPr b="1" lang="en" sz="1400"/>
              <a:t>$10.5 TRILLION per annum </a:t>
            </a:r>
            <a:r>
              <a:rPr lang="en" sz="1400"/>
              <a:t>in this sector.</a:t>
            </a:r>
            <a:endParaRPr b="1" sz="1400" u="sng"/>
          </a:p>
          <a:p>
            <a:pPr indent="0" lvl="0" marL="0" rtl="0" algn="l">
              <a:spcBef>
                <a:spcPts val="1200"/>
              </a:spcBef>
              <a:spcAft>
                <a:spcPts val="0"/>
              </a:spcAft>
              <a:buNone/>
            </a:pPr>
            <a:r>
              <a:rPr b="1" lang="en" sz="1400" u="sng"/>
              <a:t>Over 5x Total crypto market cap</a:t>
            </a:r>
            <a:endParaRPr b="1" sz="1400" u="sng"/>
          </a:p>
          <a:p>
            <a:pPr indent="0" lvl="0" marL="0" rtl="0" algn="l">
              <a:spcBef>
                <a:spcPts val="1200"/>
              </a:spcBef>
              <a:spcAft>
                <a:spcPts val="0"/>
              </a:spcAft>
              <a:buNone/>
            </a:pPr>
            <a:r>
              <a:rPr lang="en" sz="1400"/>
              <a:t>US government donates +500B USD every year through nonprofits but the problem isn’t being solved anytime soon. </a:t>
            </a:r>
            <a:endParaRPr sz="1400"/>
          </a:p>
          <a:p>
            <a:pPr indent="0" lvl="0" marL="0" rtl="0" algn="l">
              <a:spcBef>
                <a:spcPts val="1200"/>
              </a:spcBef>
              <a:spcAft>
                <a:spcPts val="0"/>
              </a:spcAft>
              <a:buClr>
                <a:schemeClr val="dk1"/>
              </a:buClr>
              <a:buSzPts val="1100"/>
              <a:buFont typeface="Arial"/>
              <a:buNone/>
            </a:pPr>
            <a:r>
              <a:rPr lang="en" sz="1400"/>
              <a:t>We have the opportunity to disrupt this sector in web3.</a:t>
            </a:r>
            <a:endParaRPr sz="1400"/>
          </a:p>
          <a:p>
            <a:pPr indent="0" lvl="0" marL="0" rtl="0" algn="l">
              <a:spcBef>
                <a:spcPts val="1200"/>
              </a:spcBef>
              <a:spcAft>
                <a:spcPts val="0"/>
              </a:spcAft>
              <a:buNone/>
            </a:pPr>
            <a:r>
              <a:t/>
            </a:r>
            <a:endParaRPr sz="1400"/>
          </a:p>
        </p:txBody>
      </p:sp>
      <p:pic>
        <p:nvPicPr>
          <p:cNvPr id="190" name="Google Shape;190;p27"/>
          <p:cNvPicPr preferRelativeResize="0"/>
          <p:nvPr/>
        </p:nvPicPr>
        <p:blipFill>
          <a:blip r:embed="rId3">
            <a:alphaModFix/>
          </a:blip>
          <a:stretch>
            <a:fillRect/>
          </a:stretch>
        </p:blipFill>
        <p:spPr>
          <a:xfrm>
            <a:off x="3759526" y="888700"/>
            <a:ext cx="4771876" cy="37140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311700" y="216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solidFill>
                  <a:srgbClr val="7D43B1"/>
                </a:solidFill>
              </a:rPr>
              <a:t>Regen economies - the solution to government and nonprofits</a:t>
            </a:r>
            <a:endParaRPr b="1" sz="2020">
              <a:solidFill>
                <a:srgbClr val="7D43B1"/>
              </a:solidFill>
            </a:endParaRPr>
          </a:p>
        </p:txBody>
      </p:sp>
      <p:sp>
        <p:nvSpPr>
          <p:cNvPr id="196" name="Google Shape;196;p28"/>
          <p:cNvSpPr txBox="1"/>
          <p:nvPr>
            <p:ph idx="1" type="body"/>
          </p:nvPr>
        </p:nvSpPr>
        <p:spPr>
          <a:xfrm>
            <a:off x="311700" y="835275"/>
            <a:ext cx="8403600" cy="39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Mission driven economic systems that reward production and distribution of abundant goods and services to satisfy collective wants and needs. </a:t>
            </a:r>
            <a:endParaRPr sz="1200"/>
          </a:p>
          <a:p>
            <a:pPr indent="0" lvl="0" marL="0" rtl="0" algn="l">
              <a:spcBef>
                <a:spcPts val="1200"/>
              </a:spcBef>
              <a:spcAft>
                <a:spcPts val="0"/>
              </a:spcAft>
              <a:buNone/>
            </a:pPr>
            <a:r>
              <a:t/>
            </a:r>
            <a:endParaRPr sz="1200"/>
          </a:p>
          <a:p>
            <a:pPr indent="-304800" lvl="0" marL="457200" rtl="0" algn="l">
              <a:spcBef>
                <a:spcPts val="1200"/>
              </a:spcBef>
              <a:spcAft>
                <a:spcPts val="0"/>
              </a:spcAft>
              <a:buSzPts val="1200"/>
              <a:buChar char="●"/>
            </a:pPr>
            <a:r>
              <a:rPr lang="en" sz="1200"/>
              <a:t>Provide value for </a:t>
            </a:r>
            <a:r>
              <a:rPr lang="en" sz="1200"/>
              <a:t>society</a:t>
            </a:r>
            <a:endParaRPr sz="1200"/>
          </a:p>
          <a:p>
            <a:pPr indent="-304800" lvl="0" marL="457200" rtl="0" algn="l">
              <a:spcBef>
                <a:spcPts val="0"/>
              </a:spcBef>
              <a:spcAft>
                <a:spcPts val="0"/>
              </a:spcAft>
              <a:buSzPts val="1200"/>
              <a:buChar char="●"/>
            </a:pPr>
            <a:r>
              <a:rPr lang="en" sz="1200"/>
              <a:t>Build systems to protect the resources</a:t>
            </a:r>
            <a:endParaRPr sz="1200"/>
          </a:p>
          <a:p>
            <a:pPr indent="-304800" lvl="0" marL="457200" rtl="0" algn="l">
              <a:spcBef>
                <a:spcPts val="0"/>
              </a:spcBef>
              <a:spcAft>
                <a:spcPts val="0"/>
              </a:spcAft>
              <a:buSzPts val="1200"/>
              <a:buChar char="●"/>
            </a:pPr>
            <a:r>
              <a:rPr lang="en" sz="1200"/>
              <a:t>Build strong incentive systems to protect both the community and individuals</a:t>
            </a:r>
            <a:endParaRPr sz="1200"/>
          </a:p>
          <a:p>
            <a:pPr indent="-304800" lvl="0" marL="457200" rtl="0" algn="l">
              <a:spcBef>
                <a:spcPts val="0"/>
              </a:spcBef>
              <a:spcAft>
                <a:spcPts val="0"/>
              </a:spcAft>
              <a:buSzPts val="1200"/>
              <a:buChar char="●"/>
            </a:pPr>
            <a:r>
              <a:rPr lang="en" sz="1200"/>
              <a:t>Bring innovation into the public goods space.</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9"/>
          <p:cNvPicPr preferRelativeResize="0"/>
          <p:nvPr/>
        </p:nvPicPr>
        <p:blipFill>
          <a:blip r:embed="rId3">
            <a:alphaModFix amt="50000"/>
          </a:blip>
          <a:stretch>
            <a:fillRect/>
          </a:stretch>
        </p:blipFill>
        <p:spPr>
          <a:xfrm>
            <a:off x="6996776" y="2668625"/>
            <a:ext cx="2147225" cy="2474874"/>
          </a:xfrm>
          <a:prstGeom prst="rect">
            <a:avLst/>
          </a:prstGeom>
          <a:noFill/>
          <a:ln>
            <a:noFill/>
          </a:ln>
        </p:spPr>
      </p:pic>
      <p:pic>
        <p:nvPicPr>
          <p:cNvPr id="202" name="Google Shape;202;p29"/>
          <p:cNvPicPr preferRelativeResize="0"/>
          <p:nvPr/>
        </p:nvPicPr>
        <p:blipFill>
          <a:blip r:embed="rId4">
            <a:alphaModFix amt="40000"/>
          </a:blip>
          <a:stretch>
            <a:fillRect/>
          </a:stretch>
        </p:blipFill>
        <p:spPr>
          <a:xfrm>
            <a:off x="0" y="1438668"/>
            <a:ext cx="2638626" cy="3704834"/>
          </a:xfrm>
          <a:prstGeom prst="rect">
            <a:avLst/>
          </a:prstGeom>
          <a:noFill/>
          <a:ln>
            <a:noFill/>
          </a:ln>
        </p:spPr>
      </p:pic>
      <p:sp>
        <p:nvSpPr>
          <p:cNvPr id="203" name="Google Shape;203;p29"/>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9009"/>
              <a:buFont typeface="Arial"/>
              <a:buNone/>
            </a:pPr>
            <a:r>
              <a:rPr b="1" lang="en" sz="2020">
                <a:solidFill>
                  <a:srgbClr val="7D43B1"/>
                </a:solidFill>
              </a:rPr>
              <a:t>GIV is the governance token that fuels and directs the GIVeconomy</a:t>
            </a:r>
            <a:endParaRPr b="1" sz="2020">
              <a:solidFill>
                <a:srgbClr val="7D43B1"/>
              </a:solidFill>
            </a:endParaRPr>
          </a:p>
          <a:p>
            <a:pPr indent="0" lvl="0" marL="0" rtl="0" algn="l">
              <a:spcBef>
                <a:spcPts val="0"/>
              </a:spcBef>
              <a:spcAft>
                <a:spcPts val="0"/>
              </a:spcAft>
              <a:buSzPct val="51862"/>
              <a:buNone/>
            </a:pPr>
            <a:r>
              <a:t/>
            </a:r>
            <a:endParaRPr b="1" sz="1718">
              <a:solidFill>
                <a:srgbClr val="7D43B1"/>
              </a:solidFill>
            </a:endParaRPr>
          </a:p>
        </p:txBody>
      </p:sp>
      <p:sp>
        <p:nvSpPr>
          <p:cNvPr id="204" name="Google Shape;204;p29"/>
          <p:cNvSpPr txBox="1"/>
          <p:nvPr>
            <p:ph idx="1" type="body"/>
          </p:nvPr>
        </p:nvSpPr>
        <p:spPr>
          <a:xfrm>
            <a:off x="311700" y="835275"/>
            <a:ext cx="8403600" cy="39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We aim to inspire our community to participate in an ecosystem of collective support, abundance and value-creation: </a:t>
            </a:r>
            <a:r>
              <a:rPr b="1" lang="en" sz="1400"/>
              <a:t>GIVeconomy</a:t>
            </a:r>
            <a:r>
              <a:rPr lang="en" sz="1400"/>
              <a:t>.</a:t>
            </a:r>
            <a:endParaRPr sz="1400"/>
          </a:p>
          <a:p>
            <a:pPr indent="-317500" lvl="0" marL="457200" rtl="0" algn="l">
              <a:spcBef>
                <a:spcPts val="1200"/>
              </a:spcBef>
              <a:spcAft>
                <a:spcPts val="0"/>
              </a:spcAft>
              <a:buSzPts val="1400"/>
              <a:buChar char="●"/>
            </a:pPr>
            <a:r>
              <a:rPr lang="en" sz="1400"/>
              <a:t>Donors to verified projects on Giveth get rewards from </a:t>
            </a:r>
            <a:r>
              <a:rPr b="1" lang="en" sz="1400">
                <a:solidFill>
                  <a:srgbClr val="9E5ED8"/>
                </a:solidFill>
              </a:rPr>
              <a:t>GIVbacks</a:t>
            </a:r>
            <a:r>
              <a:rPr lang="en" sz="1400"/>
              <a:t>.</a:t>
            </a:r>
            <a:endParaRPr sz="1400"/>
          </a:p>
          <a:p>
            <a:pPr indent="-317500" lvl="0" marL="457200" rtl="0" algn="l">
              <a:spcBef>
                <a:spcPts val="0"/>
              </a:spcBef>
              <a:spcAft>
                <a:spcPts val="0"/>
              </a:spcAft>
              <a:buSzPts val="1400"/>
              <a:buChar char="●"/>
            </a:pPr>
            <a:r>
              <a:rPr lang="en" sz="1400"/>
              <a:t>Liquidity providers and stakers can earn rewards in the </a:t>
            </a:r>
            <a:r>
              <a:rPr b="1" lang="en" sz="1400">
                <a:solidFill>
                  <a:srgbClr val="9E5ED8"/>
                </a:solidFill>
              </a:rPr>
              <a:t>GIVfarm</a:t>
            </a:r>
            <a:r>
              <a:rPr lang="en" sz="1400"/>
              <a:t>.</a:t>
            </a:r>
            <a:endParaRPr sz="1400"/>
          </a:p>
          <a:p>
            <a:pPr indent="-317500" lvl="0" marL="457200" rtl="0" algn="l">
              <a:spcBef>
                <a:spcPts val="0"/>
              </a:spcBef>
              <a:spcAft>
                <a:spcPts val="0"/>
              </a:spcAft>
              <a:buSzPts val="1400"/>
              <a:buChar char="●"/>
            </a:pPr>
            <a:r>
              <a:rPr lang="en" sz="1400"/>
              <a:t>All GIV holders can create and/or vote on proposals in the </a:t>
            </a:r>
            <a:r>
              <a:rPr b="1" lang="en" sz="1400">
                <a:solidFill>
                  <a:srgbClr val="9E5ED8"/>
                </a:solidFill>
              </a:rPr>
              <a:t>GIVgarden</a:t>
            </a:r>
            <a:r>
              <a:rPr lang="en" sz="1400"/>
              <a:t>.</a:t>
            </a:r>
            <a:endParaRPr sz="1400"/>
          </a:p>
          <a:p>
            <a:pPr indent="-317500" lvl="0" marL="457200" rtl="0" algn="l">
              <a:spcBef>
                <a:spcPts val="0"/>
              </a:spcBef>
              <a:spcAft>
                <a:spcPts val="0"/>
              </a:spcAft>
              <a:buSzPts val="1400"/>
              <a:buChar char="●"/>
            </a:pPr>
            <a:r>
              <a:rPr lang="en" sz="1400"/>
              <a:t>Anyone who claims GIV from their participation in the GIVeconomy gets a continuous flow of GIV from the </a:t>
            </a:r>
            <a:r>
              <a:rPr b="1" lang="en" sz="1400">
                <a:solidFill>
                  <a:srgbClr val="9E5ED8"/>
                </a:solidFill>
              </a:rPr>
              <a:t>GIVstream</a:t>
            </a:r>
            <a:r>
              <a:rPr lang="en" sz="1400"/>
              <a:t> until December 23, 2026.</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en" sz="1400"/>
              <a:t>Utilizing the GIVstream, all rewards earned in the GIVfarm include some part liquid and some part streaming. This allows the GIVfarm to offer </a:t>
            </a:r>
            <a:r>
              <a:rPr b="1" lang="en" sz="1400" u="sng"/>
              <a:t>very attractive APRs without creating excessive sell pressure</a:t>
            </a:r>
            <a:r>
              <a:rPr lang="en" sz="1400"/>
              <a:t>.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0"/>
          <p:cNvPicPr preferRelativeResize="0"/>
          <p:nvPr/>
        </p:nvPicPr>
        <p:blipFill>
          <a:blip r:embed="rId3">
            <a:alphaModFix amt="34000"/>
          </a:blip>
          <a:stretch>
            <a:fillRect/>
          </a:stretch>
        </p:blipFill>
        <p:spPr>
          <a:xfrm flipH="1" rot="10800000">
            <a:off x="7467601" y="-1"/>
            <a:ext cx="1668249" cy="1972850"/>
          </a:xfrm>
          <a:prstGeom prst="rect">
            <a:avLst/>
          </a:prstGeom>
          <a:noFill/>
          <a:ln>
            <a:noFill/>
          </a:ln>
        </p:spPr>
      </p:pic>
      <p:sp>
        <p:nvSpPr>
          <p:cNvPr id="210" name="Google Shape;210;p30"/>
          <p:cNvSpPr/>
          <p:nvPr/>
        </p:nvSpPr>
        <p:spPr>
          <a:xfrm>
            <a:off x="450600" y="2132125"/>
            <a:ext cx="8473800" cy="2901600"/>
          </a:xfrm>
          <a:prstGeom prst="rect">
            <a:avLst/>
          </a:prstGeom>
          <a:solidFill>
            <a:schemeClr val="lt1"/>
          </a:solidFill>
          <a:ln>
            <a:noFill/>
          </a:ln>
          <a:effectLst>
            <a:outerShdw blurRad="57150" rotWithShape="0" algn="bl" dir="5400000" dist="19050">
              <a:srgbClr val="B7B7B7">
                <a:alpha val="8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1620">
                <a:solidFill>
                  <a:srgbClr val="7D43B1"/>
                </a:solidFill>
              </a:rPr>
              <a:t>Giveth offers lucrative rewards while attracting and rewarding long-term hodlers</a:t>
            </a:r>
            <a:endParaRPr b="1" sz="1620">
              <a:solidFill>
                <a:srgbClr val="7D43B1"/>
              </a:solidFill>
            </a:endParaRPr>
          </a:p>
        </p:txBody>
      </p:sp>
      <p:sp>
        <p:nvSpPr>
          <p:cNvPr id="212" name="Google Shape;212;p30"/>
          <p:cNvSpPr txBox="1"/>
          <p:nvPr>
            <p:ph idx="1" type="body"/>
          </p:nvPr>
        </p:nvSpPr>
        <p:spPr>
          <a:xfrm>
            <a:off x="399150" y="848375"/>
            <a:ext cx="8217300" cy="11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018"/>
              <a:buNone/>
            </a:pPr>
            <a:r>
              <a:rPr lang="en" sz="1210"/>
              <a:t>The GIVfarm launched on December 24, 2021. 3.5% of the total token supply, 35 Million GIV, has been allocated to the first GIVfarm round of 6 months, 65 million tokens are held in a multisig for future liquidity provision.</a:t>
            </a:r>
            <a:endParaRPr sz="1210"/>
          </a:p>
          <a:p>
            <a:pPr indent="0" lvl="0" marL="0" rtl="0" algn="l">
              <a:spcBef>
                <a:spcPts val="0"/>
              </a:spcBef>
              <a:spcAft>
                <a:spcPts val="0"/>
              </a:spcAft>
              <a:buSzPts val="1018"/>
              <a:buNone/>
            </a:pPr>
            <a:r>
              <a:t/>
            </a:r>
            <a:endParaRPr sz="1210"/>
          </a:p>
          <a:p>
            <a:pPr indent="0" lvl="0" marL="0" rtl="0" algn="l">
              <a:spcBef>
                <a:spcPts val="0"/>
              </a:spcBef>
              <a:spcAft>
                <a:spcPts val="0"/>
              </a:spcAft>
              <a:buClr>
                <a:schemeClr val="dk1"/>
              </a:buClr>
              <a:buSzPts val="1018"/>
              <a:buFont typeface="Arial"/>
              <a:buNone/>
            </a:pPr>
            <a:r>
              <a:rPr b="1" lang="en" sz="1210"/>
              <a:t>To create more liquidity, we are planning to launch $oneGIV and make a protocol owned Giveth Angel Vault. </a:t>
            </a:r>
            <a:r>
              <a:rPr lang="en" sz="1210"/>
              <a:t>This way we can protect the value of $GIV for GIVbacks, the GIVgarden &amp; all our future ventures.</a:t>
            </a:r>
            <a:endParaRPr sz="1210"/>
          </a:p>
        </p:txBody>
      </p:sp>
      <p:pic>
        <p:nvPicPr>
          <p:cNvPr id="213" name="Google Shape;213;p30"/>
          <p:cNvPicPr preferRelativeResize="0"/>
          <p:nvPr/>
        </p:nvPicPr>
        <p:blipFill>
          <a:blip r:embed="rId4">
            <a:alphaModFix/>
          </a:blip>
          <a:stretch>
            <a:fillRect/>
          </a:stretch>
        </p:blipFill>
        <p:spPr>
          <a:xfrm>
            <a:off x="3546375" y="2355250"/>
            <a:ext cx="2684850" cy="1225700"/>
          </a:xfrm>
          <a:prstGeom prst="rect">
            <a:avLst/>
          </a:prstGeom>
          <a:noFill/>
          <a:ln>
            <a:noFill/>
          </a:ln>
        </p:spPr>
      </p:pic>
      <p:pic>
        <p:nvPicPr>
          <p:cNvPr id="214" name="Google Shape;214;p30"/>
          <p:cNvPicPr preferRelativeResize="0"/>
          <p:nvPr/>
        </p:nvPicPr>
        <p:blipFill rotWithShape="1">
          <a:blip r:embed="rId5">
            <a:alphaModFix/>
          </a:blip>
          <a:srcRect b="0" l="0" r="49889" t="0"/>
          <a:stretch/>
        </p:blipFill>
        <p:spPr>
          <a:xfrm>
            <a:off x="703950" y="3622365"/>
            <a:ext cx="2790699" cy="1153161"/>
          </a:xfrm>
          <a:prstGeom prst="rect">
            <a:avLst/>
          </a:prstGeom>
          <a:noFill/>
          <a:ln>
            <a:noFill/>
          </a:ln>
        </p:spPr>
      </p:pic>
      <p:pic>
        <p:nvPicPr>
          <p:cNvPr id="215" name="Google Shape;215;p30"/>
          <p:cNvPicPr preferRelativeResize="0"/>
          <p:nvPr/>
        </p:nvPicPr>
        <p:blipFill>
          <a:blip r:embed="rId6">
            <a:alphaModFix/>
          </a:blip>
          <a:stretch>
            <a:fillRect/>
          </a:stretch>
        </p:blipFill>
        <p:spPr>
          <a:xfrm>
            <a:off x="6359151" y="2941886"/>
            <a:ext cx="2414868" cy="1468300"/>
          </a:xfrm>
          <a:prstGeom prst="rect">
            <a:avLst/>
          </a:prstGeom>
          <a:noFill/>
          <a:ln>
            <a:noFill/>
          </a:ln>
        </p:spPr>
      </p:pic>
      <p:pic>
        <p:nvPicPr>
          <p:cNvPr id="216" name="Google Shape;216;p30"/>
          <p:cNvPicPr preferRelativeResize="0"/>
          <p:nvPr/>
        </p:nvPicPr>
        <p:blipFill>
          <a:blip r:embed="rId7">
            <a:alphaModFix/>
          </a:blip>
          <a:stretch>
            <a:fillRect/>
          </a:stretch>
        </p:blipFill>
        <p:spPr>
          <a:xfrm>
            <a:off x="703951" y="2355250"/>
            <a:ext cx="2790700" cy="1225688"/>
          </a:xfrm>
          <a:prstGeom prst="rect">
            <a:avLst/>
          </a:prstGeom>
          <a:noFill/>
          <a:ln>
            <a:noFill/>
          </a:ln>
        </p:spPr>
      </p:pic>
      <p:pic>
        <p:nvPicPr>
          <p:cNvPr id="217" name="Google Shape;217;p30"/>
          <p:cNvPicPr preferRelativeResize="0"/>
          <p:nvPr/>
        </p:nvPicPr>
        <p:blipFill rotWithShape="1">
          <a:blip r:embed="rId5">
            <a:alphaModFix/>
          </a:blip>
          <a:srcRect b="0" l="51627" r="0" t="0"/>
          <a:stretch/>
        </p:blipFill>
        <p:spPr>
          <a:xfrm>
            <a:off x="3546375" y="3624313"/>
            <a:ext cx="2684848" cy="114926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1"/>
          <p:cNvPicPr preferRelativeResize="0"/>
          <p:nvPr/>
        </p:nvPicPr>
        <p:blipFill>
          <a:blip r:embed="rId3">
            <a:alphaModFix amt="23000"/>
          </a:blip>
          <a:stretch>
            <a:fillRect/>
          </a:stretch>
        </p:blipFill>
        <p:spPr>
          <a:xfrm flipH="1">
            <a:off x="-16835" y="0"/>
            <a:ext cx="5978368" cy="5143498"/>
          </a:xfrm>
          <a:prstGeom prst="rect">
            <a:avLst/>
          </a:prstGeom>
          <a:noFill/>
          <a:ln>
            <a:noFill/>
          </a:ln>
        </p:spPr>
      </p:pic>
      <p:sp>
        <p:nvSpPr>
          <p:cNvPr id="223" name="Google Shape;223;p3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20">
                <a:solidFill>
                  <a:srgbClr val="7D43B1"/>
                </a:solidFill>
              </a:rPr>
              <a:t>We are selling 1 mil $GIV!</a:t>
            </a:r>
            <a:endParaRPr b="1" sz="2020">
              <a:solidFill>
                <a:srgbClr val="7D43B1"/>
              </a:solidFill>
            </a:endParaRPr>
          </a:p>
        </p:txBody>
      </p:sp>
      <p:sp>
        <p:nvSpPr>
          <p:cNvPr id="224" name="Google Shape;224;p31"/>
          <p:cNvSpPr txBox="1"/>
          <p:nvPr>
            <p:ph idx="1" type="body"/>
          </p:nvPr>
        </p:nvSpPr>
        <p:spPr>
          <a:xfrm>
            <a:off x="311700" y="835275"/>
            <a:ext cx="4260300" cy="210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Buy $GIV at a discounted rate and stake it with a higher reward in GIVfarm:</a:t>
            </a:r>
            <a:endParaRPr sz="1400"/>
          </a:p>
          <a:p>
            <a:pPr indent="-317500" lvl="0" marL="457200" rtl="0" algn="l">
              <a:spcBef>
                <a:spcPts val="1200"/>
              </a:spcBef>
              <a:spcAft>
                <a:spcPts val="0"/>
              </a:spcAft>
              <a:buSzPts val="1400"/>
              <a:buChar char="●"/>
            </a:pPr>
            <a:r>
              <a:rPr b="1" lang="en" sz="1400"/>
              <a:t>3% discount </a:t>
            </a:r>
            <a:r>
              <a:rPr lang="en" sz="1400"/>
              <a:t>on $GIV tokens with voting rights &gt; staking in GIVfarm possible - earn rewards</a:t>
            </a:r>
            <a:endParaRPr sz="1400"/>
          </a:p>
        </p:txBody>
      </p:sp>
      <p:graphicFrame>
        <p:nvGraphicFramePr>
          <p:cNvPr id="225" name="Google Shape;225;p31"/>
          <p:cNvGraphicFramePr/>
          <p:nvPr/>
        </p:nvGraphicFramePr>
        <p:xfrm>
          <a:off x="5078225" y="789135"/>
          <a:ext cx="3000000" cy="3000000"/>
        </p:xfrm>
        <a:graphic>
          <a:graphicData uri="http://schemas.openxmlformats.org/drawingml/2006/table">
            <a:tbl>
              <a:tblPr>
                <a:noFill/>
                <a:tableStyleId>{720D7871-3688-4766-AB13-321CE433BB72}</a:tableStyleId>
              </a:tblPr>
              <a:tblGrid>
                <a:gridCol w="2091425"/>
                <a:gridCol w="1419475"/>
              </a:tblGrid>
              <a:tr h="456850">
                <a:tc>
                  <a:txBody>
                    <a:bodyPr/>
                    <a:lstStyle/>
                    <a:p>
                      <a:pPr indent="0" lvl="0" marL="0" rtl="0" algn="ctr">
                        <a:spcBef>
                          <a:spcPts val="0"/>
                        </a:spcBef>
                        <a:spcAft>
                          <a:spcPts val="0"/>
                        </a:spcAft>
                        <a:buNone/>
                      </a:pPr>
                      <a:r>
                        <a:rPr b="1" lang="en" sz="1000">
                          <a:solidFill>
                            <a:schemeClr val="lt1"/>
                          </a:solidFill>
                        </a:rPr>
                        <a:t>Staking Pools</a:t>
                      </a:r>
                      <a:endParaRPr b="1" sz="10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B60CF"/>
                    </a:solidFill>
                  </a:tcPr>
                </a:tc>
                <a:tc>
                  <a:txBody>
                    <a:bodyPr/>
                    <a:lstStyle/>
                    <a:p>
                      <a:pPr indent="0" lvl="0" marL="0" rtl="0" algn="ctr">
                        <a:spcBef>
                          <a:spcPts val="0"/>
                        </a:spcBef>
                        <a:spcAft>
                          <a:spcPts val="0"/>
                        </a:spcAft>
                        <a:buNone/>
                      </a:pPr>
                      <a:r>
                        <a:rPr b="1" lang="en" sz="1000">
                          <a:solidFill>
                            <a:schemeClr val="lt1"/>
                          </a:solidFill>
                        </a:rPr>
                        <a:t>Chain/Network</a:t>
                      </a:r>
                      <a:endParaRPr b="1" sz="10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B60CF"/>
                    </a:solidFill>
                  </a:tcPr>
                </a:tc>
              </a:tr>
              <a:tr h="349850">
                <a:tc>
                  <a:txBody>
                    <a:bodyPr/>
                    <a:lstStyle/>
                    <a:p>
                      <a:pPr indent="0" lvl="0" marL="0" rtl="0" algn="ctr">
                        <a:spcBef>
                          <a:spcPts val="0"/>
                        </a:spcBef>
                        <a:spcAft>
                          <a:spcPts val="0"/>
                        </a:spcAft>
                        <a:buNone/>
                      </a:pPr>
                      <a:r>
                        <a:rPr lang="en" sz="1000"/>
                        <a:t>80GIV/20ETH Balancer	</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000"/>
                        <a:t>Mainnet</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solidFill>
                      <a:prstDash val="solid"/>
                      <a:round/>
                      <a:headEnd len="sm" w="sm" type="none"/>
                      <a:tailEnd len="sm" w="sm" type="none"/>
                    </a:lnB>
                  </a:tcPr>
                </a:tc>
              </a:tr>
              <a:tr h="304550">
                <a:tc>
                  <a:txBody>
                    <a:bodyPr/>
                    <a:lstStyle/>
                    <a:p>
                      <a:pPr indent="0" lvl="0" marL="0" rtl="0" algn="ctr">
                        <a:spcBef>
                          <a:spcPts val="0"/>
                        </a:spcBef>
                        <a:spcAft>
                          <a:spcPts val="0"/>
                        </a:spcAft>
                        <a:buNone/>
                      </a:pPr>
                      <a:r>
                        <a:rPr lang="en" sz="1000"/>
                        <a:t>GIV Staking</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000"/>
                        <a:t>Mainnet</a:t>
                      </a:r>
                      <a:endParaRPr sz="10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550">
                <a:tc>
                  <a:txBody>
                    <a:bodyPr/>
                    <a:lstStyle/>
                    <a:p>
                      <a:pPr indent="0" lvl="0" marL="0" rtl="0" algn="ctr">
                        <a:spcBef>
                          <a:spcPts val="0"/>
                        </a:spcBef>
                        <a:spcAft>
                          <a:spcPts val="0"/>
                        </a:spcAft>
                        <a:buNone/>
                      </a:pPr>
                      <a:r>
                        <a:rPr lang="en" sz="1000"/>
                        <a:t>GIV/HNY Honeyswap</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000"/>
                        <a:t>Gnosis Chain</a:t>
                      </a:r>
                      <a:endParaRPr sz="10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550">
                <a:tc>
                  <a:txBody>
                    <a:bodyPr/>
                    <a:lstStyle/>
                    <a:p>
                      <a:pPr indent="0" lvl="0" marL="0" rtl="0" algn="ctr">
                        <a:spcBef>
                          <a:spcPts val="0"/>
                        </a:spcBef>
                        <a:spcAft>
                          <a:spcPts val="0"/>
                        </a:spcAft>
                        <a:buNone/>
                      </a:pPr>
                      <a:r>
                        <a:rPr lang="en" sz="1000"/>
                        <a:t>GIV/WETH Sushiswap</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000"/>
                        <a:t>Gnosis Chain</a:t>
                      </a:r>
                      <a:endParaRPr sz="10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550">
                <a:tc>
                  <a:txBody>
                    <a:bodyPr/>
                    <a:lstStyle/>
                    <a:p>
                      <a:pPr indent="0" lvl="0" marL="0" rtl="0" algn="ctr">
                        <a:spcBef>
                          <a:spcPts val="0"/>
                        </a:spcBef>
                        <a:spcAft>
                          <a:spcPts val="0"/>
                        </a:spcAft>
                        <a:buNone/>
                      </a:pPr>
                      <a:r>
                        <a:rPr lang="en" sz="1000"/>
                        <a:t>GIVgardens Staking</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000"/>
                        <a:t>Gnosis Chain</a:t>
                      </a:r>
                      <a:endParaRPr sz="10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r>
            </a:tbl>
          </a:graphicData>
        </a:graphic>
      </p:graphicFrame>
      <p:sp>
        <p:nvSpPr>
          <p:cNvPr id="226" name="Google Shape;226;p31"/>
          <p:cNvSpPr txBox="1"/>
          <p:nvPr>
            <p:ph idx="1" type="body"/>
          </p:nvPr>
        </p:nvSpPr>
        <p:spPr>
          <a:xfrm>
            <a:off x="399325" y="3304275"/>
            <a:ext cx="4304400" cy="13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We will be selling the $GIV tokens prior to launching the Angel Vault (AV). </a:t>
            </a:r>
            <a:endParaRPr sz="1200"/>
          </a:p>
          <a:p>
            <a:pPr indent="0" lvl="0" marL="0" rtl="0" algn="l">
              <a:spcBef>
                <a:spcPts val="1200"/>
              </a:spcBef>
              <a:spcAft>
                <a:spcPts val="1200"/>
              </a:spcAft>
              <a:buNone/>
            </a:pPr>
            <a:r>
              <a:rPr lang="en" sz="1200"/>
              <a:t>After launching the AV and building a buy-wall with </a:t>
            </a:r>
            <a:r>
              <a:rPr lang="en" sz="1200"/>
              <a:t>stable tokens</a:t>
            </a:r>
            <a:r>
              <a:rPr lang="en" sz="1200"/>
              <a:t>, the GIV price will be stabilized and protected against major downward </a:t>
            </a:r>
            <a:r>
              <a:rPr lang="en" sz="1200"/>
              <a:t>volatility</a:t>
            </a:r>
            <a:r>
              <a:rPr lang="en" sz="1200"/>
              <a:t> while improving our APR rates.</a:t>
            </a:r>
            <a:endParaRPr sz="1200"/>
          </a:p>
        </p:txBody>
      </p:sp>
      <p:graphicFrame>
        <p:nvGraphicFramePr>
          <p:cNvPr id="227" name="Google Shape;227;p31"/>
          <p:cNvGraphicFramePr/>
          <p:nvPr/>
        </p:nvGraphicFramePr>
        <p:xfrm>
          <a:off x="5060725" y="3236960"/>
          <a:ext cx="3000000" cy="3000000"/>
        </p:xfrm>
        <a:graphic>
          <a:graphicData uri="http://schemas.openxmlformats.org/drawingml/2006/table">
            <a:tbl>
              <a:tblPr>
                <a:noFill/>
                <a:tableStyleId>{720D7871-3688-4766-AB13-321CE433BB72}</a:tableStyleId>
              </a:tblPr>
              <a:tblGrid>
                <a:gridCol w="1206400"/>
                <a:gridCol w="686725"/>
                <a:gridCol w="1652775"/>
              </a:tblGrid>
              <a:tr h="444725">
                <a:tc>
                  <a:txBody>
                    <a:bodyPr/>
                    <a:lstStyle/>
                    <a:p>
                      <a:pPr indent="0" lvl="0" marL="0" rtl="0" algn="l">
                        <a:spcBef>
                          <a:spcPts val="0"/>
                        </a:spcBef>
                        <a:spcAft>
                          <a:spcPts val="0"/>
                        </a:spcAft>
                        <a:buNone/>
                      </a:pPr>
                      <a:r>
                        <a:t/>
                      </a:r>
                      <a:endParaRPr sz="10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B60CF"/>
                    </a:solidFill>
                  </a:tcPr>
                </a:tc>
                <a:tc>
                  <a:txBody>
                    <a:bodyPr/>
                    <a:lstStyle/>
                    <a:p>
                      <a:pPr indent="0" lvl="0" marL="0" rtl="0" algn="ctr">
                        <a:spcBef>
                          <a:spcPts val="0"/>
                        </a:spcBef>
                        <a:spcAft>
                          <a:spcPts val="0"/>
                        </a:spcAft>
                        <a:buNone/>
                      </a:pPr>
                      <a:r>
                        <a:rPr b="1" lang="en" sz="1000">
                          <a:solidFill>
                            <a:schemeClr val="lt1"/>
                          </a:solidFill>
                        </a:rPr>
                        <a:t>Now</a:t>
                      </a:r>
                      <a:endParaRPr b="1" sz="10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B60CF"/>
                    </a:solidFill>
                  </a:tcPr>
                </a:tc>
                <a:tc>
                  <a:txBody>
                    <a:bodyPr/>
                    <a:lstStyle/>
                    <a:p>
                      <a:pPr indent="0" lvl="0" marL="0" rtl="0" algn="ctr">
                        <a:spcBef>
                          <a:spcPts val="0"/>
                        </a:spcBef>
                        <a:spcAft>
                          <a:spcPts val="0"/>
                        </a:spcAft>
                        <a:buNone/>
                      </a:pPr>
                      <a:r>
                        <a:rPr b="1" lang="en" sz="1000">
                          <a:solidFill>
                            <a:schemeClr val="lt1"/>
                          </a:solidFill>
                        </a:rPr>
                        <a:t>After Launching ICHI Angel Vault</a:t>
                      </a:r>
                      <a:endParaRPr b="1" sz="1000">
                        <a:solidFill>
                          <a:schemeClr val="lt1"/>
                        </a:solidFill>
                      </a:endParaRPr>
                    </a:p>
                    <a:p>
                      <a:pPr indent="0" lvl="0" marL="0" rtl="0" algn="ctr">
                        <a:spcBef>
                          <a:spcPts val="0"/>
                        </a:spcBef>
                        <a:spcAft>
                          <a:spcPts val="0"/>
                        </a:spcAft>
                        <a:buNone/>
                      </a:pPr>
                      <a:r>
                        <a:rPr b="1" lang="en" sz="800">
                          <a:solidFill>
                            <a:schemeClr val="lt1"/>
                          </a:solidFill>
                        </a:rPr>
                        <a:t>(at $0.40 $GIV)</a:t>
                      </a:r>
                      <a:endParaRPr b="1" sz="8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B60CF"/>
                    </a:solidFill>
                  </a:tcPr>
                </a:tc>
              </a:tr>
              <a:tr h="355775">
                <a:tc>
                  <a:txBody>
                    <a:bodyPr/>
                    <a:lstStyle/>
                    <a:p>
                      <a:pPr indent="0" lvl="0" marL="0" rtl="0" algn="l">
                        <a:spcBef>
                          <a:spcPts val="0"/>
                        </a:spcBef>
                        <a:spcAft>
                          <a:spcPts val="0"/>
                        </a:spcAft>
                        <a:buNone/>
                      </a:pPr>
                      <a:r>
                        <a:rPr b="1" lang="en" sz="1000"/>
                        <a:t>Total GIV Staked</a:t>
                      </a:r>
                      <a:endParaRPr b="1"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6.8mil</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9.3mil</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r>
              <a:tr h="212900">
                <a:tc>
                  <a:txBody>
                    <a:bodyPr/>
                    <a:lstStyle/>
                    <a:p>
                      <a:pPr indent="0" lvl="0" marL="0" rtl="0" algn="l">
                        <a:spcBef>
                          <a:spcPts val="0"/>
                        </a:spcBef>
                        <a:spcAft>
                          <a:spcPts val="0"/>
                        </a:spcAft>
                        <a:buNone/>
                      </a:pPr>
                      <a:r>
                        <a:rPr b="1" lang="en" sz="1000"/>
                        <a:t>APR</a:t>
                      </a:r>
                      <a:endParaRPr b="1" sz="1000"/>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000"/>
                        <a:t>181% </a:t>
                      </a:r>
                      <a:endParaRPr sz="1000"/>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000"/>
                        <a:t>132</a:t>
                      </a:r>
                      <a:r>
                        <a:rPr lang="en" sz="1000"/>
                        <a:t>% </a:t>
                      </a:r>
                      <a:endParaRPr sz="1000"/>
                    </a:p>
                  </a:txBody>
                  <a:tcPr marT="91425" marB="91425" marR="91425" marL="91425" anchor="ctr">
                    <a:lnT cap="flat" cmpd="sng" w="9525">
                      <a:solidFill>
                        <a:srgbClr val="9E9E9E"/>
                      </a:solidFill>
                      <a:prstDash val="solid"/>
                      <a:round/>
                      <a:headEnd len="sm" w="sm" type="none"/>
                      <a:tailEnd len="sm" w="sm" type="none"/>
                    </a:lnT>
                    <a:solidFill>
                      <a:srgbClr val="FFF2CC"/>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mt="30000"/>
          </a:blip>
          <a:stretch>
            <a:fillRect/>
          </a:stretch>
        </p:blipFill>
        <p:spPr>
          <a:xfrm flipH="1">
            <a:off x="6160359" y="0"/>
            <a:ext cx="2983632" cy="5143501"/>
          </a:xfrm>
          <a:prstGeom prst="rect">
            <a:avLst/>
          </a:prstGeom>
          <a:noFill/>
          <a:ln>
            <a:noFill/>
          </a:ln>
        </p:spPr>
      </p:pic>
      <p:sp>
        <p:nvSpPr>
          <p:cNvPr id="62" name="Google Shape;62;p14"/>
          <p:cNvSpPr txBox="1"/>
          <p:nvPr>
            <p:ph type="title"/>
          </p:nvPr>
        </p:nvSpPr>
        <p:spPr>
          <a:xfrm>
            <a:off x="311700" y="216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solidFill>
                  <a:srgbClr val="7D43B1"/>
                </a:solidFill>
              </a:rPr>
              <a:t>Using web3 to evolve philanthropy</a:t>
            </a:r>
            <a:endParaRPr b="1" sz="2020">
              <a:solidFill>
                <a:srgbClr val="7D43B1"/>
              </a:solidFill>
            </a:endParaRPr>
          </a:p>
        </p:txBody>
      </p:sp>
      <p:sp>
        <p:nvSpPr>
          <p:cNvPr id="63" name="Google Shape;63;p14"/>
          <p:cNvSpPr txBox="1"/>
          <p:nvPr>
            <p:ph idx="1" type="body"/>
          </p:nvPr>
        </p:nvSpPr>
        <p:spPr>
          <a:xfrm>
            <a:off x="311700" y="835275"/>
            <a:ext cx="8403600" cy="39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Giveth is the </a:t>
            </a:r>
            <a:r>
              <a:rPr b="1" lang="en" sz="1400"/>
              <a:t>best donation platform in the world!</a:t>
            </a:r>
            <a:r>
              <a:rPr lang="en" sz="1400"/>
              <a:t> </a:t>
            </a:r>
            <a:endParaRPr sz="1400"/>
          </a:p>
          <a:p>
            <a:pPr indent="0" lvl="0" marL="0" rtl="0" algn="l">
              <a:spcBef>
                <a:spcPts val="1200"/>
              </a:spcBef>
              <a:spcAft>
                <a:spcPts val="0"/>
              </a:spcAft>
              <a:buNone/>
            </a:pPr>
            <a:r>
              <a:rPr lang="en" sz="1400"/>
              <a:t>Our community is focused on Building the Future of Giving using blockchain technology. Our intention is to support and reward the funding of public goods by creating open, transparent and free access to the revolutionary funding opportunities available within the Ethereum ecosystem.</a:t>
            </a:r>
            <a:endParaRPr sz="1400"/>
          </a:p>
          <a:p>
            <a:pPr indent="0" lvl="0" marL="0" rtl="0" algn="l">
              <a:spcBef>
                <a:spcPts val="1200"/>
              </a:spcBef>
              <a:spcAft>
                <a:spcPts val="0"/>
              </a:spcAft>
              <a:buNone/>
            </a:pPr>
            <a:r>
              <a:rPr lang="en" sz="1400"/>
              <a:t>100% of the donations go to the nonprofits and donors are rewarded with GIVbacks.</a:t>
            </a:r>
            <a:endParaRPr sz="1400"/>
          </a:p>
          <a:p>
            <a:pPr indent="-317500" lvl="0" marL="457200" rtl="0" algn="l">
              <a:spcBef>
                <a:spcPts val="1200"/>
              </a:spcBef>
              <a:spcAft>
                <a:spcPts val="0"/>
              </a:spcAft>
              <a:buSzPts val="1400"/>
              <a:buChar char="●"/>
            </a:pPr>
            <a:r>
              <a:rPr lang="en" sz="1400"/>
              <a:t>Provide value for society</a:t>
            </a:r>
            <a:endParaRPr sz="1400"/>
          </a:p>
          <a:p>
            <a:pPr indent="-317500" lvl="0" marL="457200" rtl="0" algn="l">
              <a:spcBef>
                <a:spcPts val="0"/>
              </a:spcBef>
              <a:spcAft>
                <a:spcPts val="0"/>
              </a:spcAft>
              <a:buSzPts val="1400"/>
              <a:buChar char="●"/>
            </a:pPr>
            <a:r>
              <a:rPr lang="en" sz="1400"/>
              <a:t>Build systems to protect the resources</a:t>
            </a:r>
            <a:endParaRPr sz="1400"/>
          </a:p>
          <a:p>
            <a:pPr indent="-317500" lvl="0" marL="457200" rtl="0" algn="l">
              <a:spcBef>
                <a:spcPts val="0"/>
              </a:spcBef>
              <a:spcAft>
                <a:spcPts val="0"/>
              </a:spcAft>
              <a:buSzPts val="1400"/>
              <a:buChar char="●"/>
            </a:pPr>
            <a:r>
              <a:rPr lang="en" sz="1400"/>
              <a:t>Build strong incentive systems to protect both the community and individuals</a:t>
            </a:r>
            <a:endParaRPr sz="1400"/>
          </a:p>
          <a:p>
            <a:pPr indent="-317500" lvl="0" marL="457200" rtl="0" algn="l">
              <a:spcBef>
                <a:spcPts val="0"/>
              </a:spcBef>
              <a:spcAft>
                <a:spcPts val="0"/>
              </a:spcAft>
              <a:buSzPts val="1400"/>
              <a:buChar char="●"/>
            </a:pPr>
            <a:r>
              <a:rPr lang="en" sz="1400"/>
              <a:t>Bring innovation into the public goods space</a:t>
            </a:r>
            <a:endParaRPr sz="1400"/>
          </a:p>
          <a:p>
            <a:pPr indent="0" lvl="0" marL="0" rtl="0" algn="l">
              <a:spcBef>
                <a:spcPts val="0"/>
              </a:spcBef>
              <a:spcAft>
                <a:spcPts val="0"/>
              </a:spcAft>
              <a:buNone/>
            </a:pPr>
            <a:r>
              <a:t/>
            </a:r>
            <a:endParaRPr sz="1400"/>
          </a:p>
          <a:p>
            <a:pPr indent="0" lvl="0" marL="0" rtl="0" algn="l">
              <a:spcBef>
                <a:spcPts val="1200"/>
              </a:spcBef>
              <a:spcAft>
                <a:spcPts val="0"/>
              </a:spcAft>
              <a:buNone/>
            </a:pPr>
            <a:r>
              <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2"/>
          <p:cNvSpPr/>
          <p:nvPr/>
        </p:nvSpPr>
        <p:spPr>
          <a:xfrm>
            <a:off x="450600" y="2132125"/>
            <a:ext cx="8473800" cy="2901600"/>
          </a:xfrm>
          <a:prstGeom prst="rect">
            <a:avLst/>
          </a:prstGeom>
          <a:solidFill>
            <a:schemeClr val="lt1"/>
          </a:solidFill>
          <a:ln>
            <a:noFill/>
          </a:ln>
          <a:effectLst>
            <a:outerShdw blurRad="57150" rotWithShape="0" algn="bl" dir="5400000" dist="19050">
              <a:srgbClr val="B7B7B7">
                <a:alpha val="8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20">
                <a:solidFill>
                  <a:srgbClr val="7D43B1"/>
                </a:solidFill>
              </a:rPr>
              <a:t>Giveth Angel Vault would create a MASSIVE buy wall on Univ3</a:t>
            </a:r>
            <a:endParaRPr b="1" sz="2020">
              <a:solidFill>
                <a:srgbClr val="7D43B1"/>
              </a:solidFill>
            </a:endParaRPr>
          </a:p>
        </p:txBody>
      </p:sp>
      <p:sp>
        <p:nvSpPr>
          <p:cNvPr id="234" name="Google Shape;234;p32"/>
          <p:cNvSpPr txBox="1"/>
          <p:nvPr>
            <p:ph idx="1" type="body"/>
          </p:nvPr>
        </p:nvSpPr>
        <p:spPr>
          <a:xfrm>
            <a:off x="311700" y="835275"/>
            <a:ext cx="8194800" cy="126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Benefits for Giveth: Launching oneGIV stablecoin in the Angel Vault will </a:t>
            </a:r>
            <a:r>
              <a:rPr b="1" lang="en" sz="1400"/>
              <a:t>create a massive buy-wall which supports GIV token price</a:t>
            </a:r>
            <a:r>
              <a:rPr lang="en" sz="1400"/>
              <a:t>. This will also help with market-wide volatility and cap the impact of market down pressure, but capitalize on the up market. A great example of this practice is ICHI:</a:t>
            </a:r>
            <a:endParaRPr sz="1400"/>
          </a:p>
        </p:txBody>
      </p:sp>
      <p:pic>
        <p:nvPicPr>
          <p:cNvPr id="235" name="Google Shape;235;p32"/>
          <p:cNvPicPr preferRelativeResize="0"/>
          <p:nvPr/>
        </p:nvPicPr>
        <p:blipFill>
          <a:blip r:embed="rId3">
            <a:alphaModFix/>
          </a:blip>
          <a:stretch>
            <a:fillRect/>
          </a:stretch>
        </p:blipFill>
        <p:spPr>
          <a:xfrm>
            <a:off x="2816350" y="2364600"/>
            <a:ext cx="6015952" cy="2436650"/>
          </a:xfrm>
          <a:prstGeom prst="rect">
            <a:avLst/>
          </a:prstGeom>
          <a:noFill/>
          <a:ln>
            <a:noFill/>
          </a:ln>
        </p:spPr>
      </p:pic>
      <p:sp>
        <p:nvSpPr>
          <p:cNvPr id="236" name="Google Shape;236;p32"/>
          <p:cNvSpPr txBox="1"/>
          <p:nvPr/>
        </p:nvSpPr>
        <p:spPr>
          <a:xfrm>
            <a:off x="582475" y="2769350"/>
            <a:ext cx="1857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Angel Vaults provide protection against price declines while providing high income.</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p:nvPr/>
        </p:nvSpPr>
        <p:spPr>
          <a:xfrm>
            <a:off x="450600" y="2132125"/>
            <a:ext cx="8473800" cy="2901600"/>
          </a:xfrm>
          <a:prstGeom prst="rect">
            <a:avLst/>
          </a:prstGeom>
          <a:solidFill>
            <a:schemeClr val="lt1"/>
          </a:solidFill>
          <a:ln>
            <a:noFill/>
          </a:ln>
          <a:effectLst>
            <a:outerShdw blurRad="57150" rotWithShape="0" algn="bl" dir="5400000" dist="19050">
              <a:srgbClr val="B7B7B7">
                <a:alpha val="8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3"/>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20">
                <a:solidFill>
                  <a:srgbClr val="7D43B1"/>
                </a:solidFill>
              </a:rPr>
              <a:t>Giveth Angel Vault (example)</a:t>
            </a:r>
            <a:endParaRPr b="1" sz="2020">
              <a:solidFill>
                <a:srgbClr val="7D43B1"/>
              </a:solidFill>
            </a:endParaRPr>
          </a:p>
        </p:txBody>
      </p:sp>
      <p:sp>
        <p:nvSpPr>
          <p:cNvPr id="243" name="Google Shape;243;p33"/>
          <p:cNvSpPr txBox="1"/>
          <p:nvPr>
            <p:ph idx="1" type="body"/>
          </p:nvPr>
        </p:nvSpPr>
        <p:spPr>
          <a:xfrm>
            <a:off x="311700" y="835275"/>
            <a:ext cx="8194800" cy="126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An Angel Liquidity Vault is a Uniswap V3 liquidity management tool that allows crypto projects and DeFi users to earn better fees without having to manage their concentrated pool positions. </a:t>
            </a:r>
            <a:endParaRPr sz="1400"/>
          </a:p>
        </p:txBody>
      </p:sp>
      <p:pic>
        <p:nvPicPr>
          <p:cNvPr id="244" name="Google Shape;244;p33"/>
          <p:cNvPicPr preferRelativeResize="0"/>
          <p:nvPr/>
        </p:nvPicPr>
        <p:blipFill>
          <a:blip r:embed="rId3">
            <a:alphaModFix/>
          </a:blip>
          <a:stretch>
            <a:fillRect/>
          </a:stretch>
        </p:blipFill>
        <p:spPr>
          <a:xfrm>
            <a:off x="630425" y="2306125"/>
            <a:ext cx="4506075" cy="2553600"/>
          </a:xfrm>
          <a:prstGeom prst="rect">
            <a:avLst/>
          </a:prstGeom>
          <a:noFill/>
          <a:ln>
            <a:noFill/>
          </a:ln>
        </p:spPr>
      </p:pic>
      <p:sp>
        <p:nvSpPr>
          <p:cNvPr id="245" name="Google Shape;245;p33"/>
          <p:cNvSpPr txBox="1"/>
          <p:nvPr/>
        </p:nvSpPr>
        <p:spPr>
          <a:xfrm>
            <a:off x="5319350" y="2490025"/>
            <a:ext cx="32382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92929"/>
                </a:solidFill>
                <a:highlight>
                  <a:srgbClr val="FFFFFF"/>
                </a:highlight>
              </a:rPr>
              <a:t>Example: Pairing stable token with their native token (ICHI-oneUNI case study). Where the red bar represents the spot price of the native crypto asset, and the tall blue bars to the left represent liquidity in the deposit token (stable asset) concentrated underneath the price as buy orders for the crypto asset. At and above the spot price, the Vault will place liquidity in the native asset as sell (take profit) orders.</a:t>
            </a:r>
            <a:br>
              <a:rPr lang="en" sz="1000">
                <a:solidFill>
                  <a:srgbClr val="292929"/>
                </a:solidFill>
                <a:highlight>
                  <a:srgbClr val="FFFFFF"/>
                </a:highlight>
              </a:rPr>
            </a:br>
            <a:r>
              <a:rPr lang="en" sz="1000">
                <a:solidFill>
                  <a:srgbClr val="292929"/>
                </a:solidFill>
                <a:highlight>
                  <a:srgbClr val="FFFFFF"/>
                </a:highlight>
              </a:rPr>
              <a:t>This purchase liquidity is managed by the Angel Vault protocol, protects against price declines, and earns high income. Selling 10% of circulating ICHI only has a -7% price impact</a:t>
            </a:r>
            <a:endParaRPr sz="1000">
              <a:solidFill>
                <a:srgbClr val="292929"/>
              </a:solidFill>
              <a:highlight>
                <a:srgbClr val="FFFFFF"/>
              </a:highlight>
            </a:endParaRPr>
          </a:p>
          <a:p>
            <a:pPr indent="0" lvl="0" marL="0" rtl="0" algn="l">
              <a:spcBef>
                <a:spcPts val="0"/>
              </a:spcBef>
              <a:spcAft>
                <a:spcPts val="0"/>
              </a:spcAft>
              <a:buNone/>
            </a:pPr>
            <a:r>
              <a:t/>
            </a:r>
            <a:endParaRPr sz="1000">
              <a:solidFill>
                <a:srgbClr val="292929"/>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4"/>
          <p:cNvPicPr preferRelativeResize="0"/>
          <p:nvPr/>
        </p:nvPicPr>
        <p:blipFill>
          <a:blip r:embed="rId3">
            <a:alphaModFix/>
          </a:blip>
          <a:stretch>
            <a:fillRect/>
          </a:stretch>
        </p:blipFill>
        <p:spPr>
          <a:xfrm>
            <a:off x="0" y="0"/>
            <a:ext cx="9144003" cy="5147961"/>
          </a:xfrm>
          <a:prstGeom prst="rect">
            <a:avLst/>
          </a:prstGeom>
          <a:noFill/>
          <a:ln>
            <a:noFill/>
          </a:ln>
        </p:spPr>
      </p:pic>
      <p:sp>
        <p:nvSpPr>
          <p:cNvPr id="251" name="Google Shape;251;p34"/>
          <p:cNvSpPr txBox="1"/>
          <p:nvPr/>
        </p:nvSpPr>
        <p:spPr>
          <a:xfrm>
            <a:off x="582475" y="2248500"/>
            <a:ext cx="3703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rPr>
              <a:t>APPENDIX</a:t>
            </a:r>
            <a:endParaRPr b="1" sz="30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20">
                <a:solidFill>
                  <a:srgbClr val="7D43B1"/>
                </a:solidFill>
              </a:rPr>
              <a:t>GIVfarm</a:t>
            </a:r>
            <a:endParaRPr b="1" sz="2020">
              <a:solidFill>
                <a:srgbClr val="7D43B1"/>
              </a:solidFill>
            </a:endParaRPr>
          </a:p>
        </p:txBody>
      </p:sp>
      <p:sp>
        <p:nvSpPr>
          <p:cNvPr id="257" name="Google Shape;257;p35"/>
          <p:cNvSpPr txBox="1"/>
          <p:nvPr>
            <p:ph idx="1" type="body"/>
          </p:nvPr>
        </p:nvSpPr>
        <p:spPr>
          <a:xfrm>
            <a:off x="311700" y="835275"/>
            <a:ext cx="8194800" cy="390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xzy</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20">
                <a:solidFill>
                  <a:srgbClr val="7D43B1"/>
                </a:solidFill>
              </a:rPr>
              <a:t>GIVfarm</a:t>
            </a:r>
            <a:endParaRPr b="1" sz="2020">
              <a:solidFill>
                <a:srgbClr val="7D43B1"/>
              </a:solidFill>
            </a:endParaRPr>
          </a:p>
        </p:txBody>
      </p:sp>
      <p:sp>
        <p:nvSpPr>
          <p:cNvPr id="263" name="Google Shape;263;p36"/>
          <p:cNvSpPr txBox="1"/>
          <p:nvPr>
            <p:ph idx="1" type="body"/>
          </p:nvPr>
        </p:nvSpPr>
        <p:spPr>
          <a:xfrm>
            <a:off x="311700" y="835275"/>
            <a:ext cx="8194800" cy="390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xzy</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mt="34000"/>
          </a:blip>
          <a:stretch>
            <a:fillRect/>
          </a:stretch>
        </p:blipFill>
        <p:spPr>
          <a:xfrm flipH="1" rot="10800000">
            <a:off x="7467601" y="-1"/>
            <a:ext cx="1668249" cy="1972850"/>
          </a:xfrm>
          <a:prstGeom prst="rect">
            <a:avLst/>
          </a:prstGeom>
          <a:noFill/>
          <a:ln>
            <a:noFill/>
          </a:ln>
        </p:spPr>
      </p:pic>
      <p:sp>
        <p:nvSpPr>
          <p:cNvPr id="69" name="Google Shape;69;p15"/>
          <p:cNvSpPr/>
          <p:nvPr/>
        </p:nvSpPr>
        <p:spPr>
          <a:xfrm>
            <a:off x="450600" y="2132125"/>
            <a:ext cx="8473800" cy="2901600"/>
          </a:xfrm>
          <a:prstGeom prst="rect">
            <a:avLst/>
          </a:prstGeom>
          <a:solidFill>
            <a:schemeClr val="lt1"/>
          </a:solidFill>
          <a:ln>
            <a:noFill/>
          </a:ln>
          <a:effectLst>
            <a:outerShdw blurRad="57150" rotWithShape="0" algn="bl" dir="5400000" dist="19050">
              <a:srgbClr val="B7B7B7">
                <a:alpha val="8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1620">
                <a:solidFill>
                  <a:srgbClr val="7D43B1"/>
                </a:solidFill>
              </a:rPr>
              <a:t>Giveth offers lucrative rewards while attracting and rewarding long-term hodlers</a:t>
            </a:r>
            <a:endParaRPr b="1" sz="1620">
              <a:solidFill>
                <a:srgbClr val="7D43B1"/>
              </a:solidFill>
            </a:endParaRPr>
          </a:p>
        </p:txBody>
      </p:sp>
      <p:sp>
        <p:nvSpPr>
          <p:cNvPr id="71" name="Google Shape;71;p15"/>
          <p:cNvSpPr txBox="1"/>
          <p:nvPr>
            <p:ph idx="1" type="body"/>
          </p:nvPr>
        </p:nvSpPr>
        <p:spPr>
          <a:xfrm>
            <a:off x="399150" y="848375"/>
            <a:ext cx="8217300" cy="11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018"/>
              <a:buNone/>
            </a:pPr>
            <a:r>
              <a:rPr lang="en" sz="1210"/>
              <a:t>The GIVfarm launched on December 24, 2021. 3.5% of the total token supply, 35 Million GIV, has been allocated to the first GIVfarm round of 6 months, 65 million tokens are held in a multisig for future liquidity provision.</a:t>
            </a:r>
            <a:endParaRPr sz="1210"/>
          </a:p>
          <a:p>
            <a:pPr indent="0" lvl="0" marL="0" rtl="0" algn="l">
              <a:spcBef>
                <a:spcPts val="0"/>
              </a:spcBef>
              <a:spcAft>
                <a:spcPts val="0"/>
              </a:spcAft>
              <a:buSzPts val="1018"/>
              <a:buNone/>
            </a:pPr>
            <a:r>
              <a:t/>
            </a:r>
            <a:endParaRPr sz="1210"/>
          </a:p>
          <a:p>
            <a:pPr indent="0" lvl="0" marL="0" rtl="0" algn="l">
              <a:spcBef>
                <a:spcPts val="0"/>
              </a:spcBef>
              <a:spcAft>
                <a:spcPts val="0"/>
              </a:spcAft>
              <a:buClr>
                <a:schemeClr val="dk1"/>
              </a:buClr>
              <a:buSzPts val="1018"/>
              <a:buFont typeface="Arial"/>
              <a:buNone/>
            </a:pPr>
            <a:r>
              <a:rPr b="1" lang="en" sz="1210"/>
              <a:t>To create more liquidity, we are planning to launch $oneGIV and make a protocol owned Giveth Angel Vault. </a:t>
            </a:r>
            <a:r>
              <a:rPr lang="en" sz="1210"/>
              <a:t>This way we can protect the value of $GIV for GIVbacks, the GIVgarden &amp; all our future ventures.</a:t>
            </a:r>
            <a:endParaRPr sz="1210"/>
          </a:p>
        </p:txBody>
      </p:sp>
      <p:pic>
        <p:nvPicPr>
          <p:cNvPr id="72" name="Google Shape;72;p15"/>
          <p:cNvPicPr preferRelativeResize="0"/>
          <p:nvPr/>
        </p:nvPicPr>
        <p:blipFill>
          <a:blip r:embed="rId4">
            <a:alphaModFix/>
          </a:blip>
          <a:stretch>
            <a:fillRect/>
          </a:stretch>
        </p:blipFill>
        <p:spPr>
          <a:xfrm>
            <a:off x="3546375" y="2355250"/>
            <a:ext cx="2684850" cy="1225700"/>
          </a:xfrm>
          <a:prstGeom prst="rect">
            <a:avLst/>
          </a:prstGeom>
          <a:noFill/>
          <a:ln>
            <a:noFill/>
          </a:ln>
        </p:spPr>
      </p:pic>
      <p:pic>
        <p:nvPicPr>
          <p:cNvPr id="73" name="Google Shape;73;p15"/>
          <p:cNvPicPr preferRelativeResize="0"/>
          <p:nvPr/>
        </p:nvPicPr>
        <p:blipFill rotWithShape="1">
          <a:blip r:embed="rId5">
            <a:alphaModFix/>
          </a:blip>
          <a:srcRect b="0" l="0" r="49889" t="0"/>
          <a:stretch/>
        </p:blipFill>
        <p:spPr>
          <a:xfrm>
            <a:off x="703950" y="3622365"/>
            <a:ext cx="2790699" cy="1153161"/>
          </a:xfrm>
          <a:prstGeom prst="rect">
            <a:avLst/>
          </a:prstGeom>
          <a:noFill/>
          <a:ln>
            <a:noFill/>
          </a:ln>
        </p:spPr>
      </p:pic>
      <p:pic>
        <p:nvPicPr>
          <p:cNvPr id="74" name="Google Shape;74;p15"/>
          <p:cNvPicPr preferRelativeResize="0"/>
          <p:nvPr/>
        </p:nvPicPr>
        <p:blipFill>
          <a:blip r:embed="rId6">
            <a:alphaModFix/>
          </a:blip>
          <a:stretch>
            <a:fillRect/>
          </a:stretch>
        </p:blipFill>
        <p:spPr>
          <a:xfrm>
            <a:off x="6359151" y="2941886"/>
            <a:ext cx="2414868" cy="1468300"/>
          </a:xfrm>
          <a:prstGeom prst="rect">
            <a:avLst/>
          </a:prstGeom>
          <a:noFill/>
          <a:ln>
            <a:noFill/>
          </a:ln>
        </p:spPr>
      </p:pic>
      <p:pic>
        <p:nvPicPr>
          <p:cNvPr id="75" name="Google Shape;75;p15"/>
          <p:cNvPicPr preferRelativeResize="0"/>
          <p:nvPr/>
        </p:nvPicPr>
        <p:blipFill>
          <a:blip r:embed="rId7">
            <a:alphaModFix/>
          </a:blip>
          <a:stretch>
            <a:fillRect/>
          </a:stretch>
        </p:blipFill>
        <p:spPr>
          <a:xfrm>
            <a:off x="703951" y="2355250"/>
            <a:ext cx="2790700" cy="1225688"/>
          </a:xfrm>
          <a:prstGeom prst="rect">
            <a:avLst/>
          </a:prstGeom>
          <a:noFill/>
          <a:ln>
            <a:noFill/>
          </a:ln>
        </p:spPr>
      </p:pic>
      <p:pic>
        <p:nvPicPr>
          <p:cNvPr id="76" name="Google Shape;76;p15"/>
          <p:cNvPicPr preferRelativeResize="0"/>
          <p:nvPr/>
        </p:nvPicPr>
        <p:blipFill rotWithShape="1">
          <a:blip r:embed="rId5">
            <a:alphaModFix/>
          </a:blip>
          <a:srcRect b="0" l="51627" r="0" t="0"/>
          <a:stretch/>
        </p:blipFill>
        <p:spPr>
          <a:xfrm>
            <a:off x="3546375" y="3624313"/>
            <a:ext cx="2684848" cy="114926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a:blip r:embed="rId3">
            <a:alphaModFix amt="23000"/>
          </a:blip>
          <a:stretch>
            <a:fillRect/>
          </a:stretch>
        </p:blipFill>
        <p:spPr>
          <a:xfrm>
            <a:off x="5691525" y="1051900"/>
            <a:ext cx="2617948" cy="2252373"/>
          </a:xfrm>
          <a:prstGeom prst="rect">
            <a:avLst/>
          </a:prstGeom>
          <a:noFill/>
          <a:ln>
            <a:noFill/>
          </a:ln>
        </p:spPr>
      </p:pic>
      <p:sp>
        <p:nvSpPr>
          <p:cNvPr id="82" name="Google Shape;82;p1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20">
                <a:solidFill>
                  <a:srgbClr val="7D43B1"/>
                </a:solidFill>
              </a:rPr>
              <a:t>We are selling 1 mil $GIV!</a:t>
            </a:r>
            <a:endParaRPr b="1" sz="2020">
              <a:solidFill>
                <a:srgbClr val="7D43B1"/>
              </a:solidFill>
            </a:endParaRPr>
          </a:p>
        </p:txBody>
      </p:sp>
      <p:sp>
        <p:nvSpPr>
          <p:cNvPr id="83" name="Google Shape;83;p16"/>
          <p:cNvSpPr txBox="1"/>
          <p:nvPr>
            <p:ph idx="1" type="body"/>
          </p:nvPr>
        </p:nvSpPr>
        <p:spPr>
          <a:xfrm>
            <a:off x="311700" y="835275"/>
            <a:ext cx="4260300" cy="210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Buy $GIV at a discounted rate and stake it with a higher reward in GIVfarm:</a:t>
            </a:r>
            <a:endParaRPr sz="1400"/>
          </a:p>
          <a:p>
            <a:pPr indent="-317500" lvl="0" marL="457200" rtl="0" algn="l">
              <a:spcBef>
                <a:spcPts val="1200"/>
              </a:spcBef>
              <a:spcAft>
                <a:spcPts val="0"/>
              </a:spcAft>
              <a:buSzPts val="1400"/>
              <a:buChar char="●"/>
            </a:pPr>
            <a:r>
              <a:rPr b="1" lang="en" sz="1400"/>
              <a:t>3% discount </a:t>
            </a:r>
            <a:r>
              <a:rPr lang="en" sz="1400"/>
              <a:t>on $GIV tokens with voting rights &gt; staking in GIVfarm possible - earn rewards</a:t>
            </a:r>
            <a:endParaRPr sz="1400"/>
          </a:p>
        </p:txBody>
      </p:sp>
      <p:graphicFrame>
        <p:nvGraphicFramePr>
          <p:cNvPr id="84" name="Google Shape;84;p16"/>
          <p:cNvGraphicFramePr/>
          <p:nvPr/>
        </p:nvGraphicFramePr>
        <p:xfrm>
          <a:off x="4773425" y="865335"/>
          <a:ext cx="3000000" cy="3000000"/>
        </p:xfrm>
        <a:graphic>
          <a:graphicData uri="http://schemas.openxmlformats.org/drawingml/2006/table">
            <a:tbl>
              <a:tblPr>
                <a:noFill/>
                <a:tableStyleId>{720D7871-3688-4766-AB13-321CE433BB72}</a:tableStyleId>
              </a:tblPr>
              <a:tblGrid>
                <a:gridCol w="2091425"/>
                <a:gridCol w="1419475"/>
              </a:tblGrid>
              <a:tr h="456850">
                <a:tc>
                  <a:txBody>
                    <a:bodyPr/>
                    <a:lstStyle/>
                    <a:p>
                      <a:pPr indent="0" lvl="0" marL="0" rtl="0" algn="ctr">
                        <a:spcBef>
                          <a:spcPts val="0"/>
                        </a:spcBef>
                        <a:spcAft>
                          <a:spcPts val="0"/>
                        </a:spcAft>
                        <a:buNone/>
                      </a:pPr>
                      <a:r>
                        <a:rPr b="1" lang="en" sz="1000">
                          <a:solidFill>
                            <a:schemeClr val="lt1"/>
                          </a:solidFill>
                        </a:rPr>
                        <a:t>Staking Pools</a:t>
                      </a:r>
                      <a:endParaRPr b="1" sz="10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B60CF"/>
                    </a:solidFill>
                  </a:tcPr>
                </a:tc>
                <a:tc>
                  <a:txBody>
                    <a:bodyPr/>
                    <a:lstStyle/>
                    <a:p>
                      <a:pPr indent="0" lvl="0" marL="0" rtl="0" algn="ctr">
                        <a:spcBef>
                          <a:spcPts val="0"/>
                        </a:spcBef>
                        <a:spcAft>
                          <a:spcPts val="0"/>
                        </a:spcAft>
                        <a:buNone/>
                      </a:pPr>
                      <a:r>
                        <a:rPr b="1" lang="en" sz="1000">
                          <a:solidFill>
                            <a:schemeClr val="lt1"/>
                          </a:solidFill>
                        </a:rPr>
                        <a:t>Chain/Network</a:t>
                      </a:r>
                      <a:endParaRPr b="1" sz="10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B60CF"/>
                    </a:solidFill>
                  </a:tcPr>
                </a:tc>
              </a:tr>
              <a:tr h="349850">
                <a:tc>
                  <a:txBody>
                    <a:bodyPr/>
                    <a:lstStyle/>
                    <a:p>
                      <a:pPr indent="0" lvl="0" marL="0" rtl="0" algn="ctr">
                        <a:spcBef>
                          <a:spcPts val="0"/>
                        </a:spcBef>
                        <a:spcAft>
                          <a:spcPts val="0"/>
                        </a:spcAft>
                        <a:buNone/>
                      </a:pPr>
                      <a:r>
                        <a:rPr lang="en" sz="1000"/>
                        <a:t>80GIV/20ETH Balancer	</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Mainnet</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solidFill>
                      <a:prstDash val="solid"/>
                      <a:round/>
                      <a:headEnd len="sm" w="sm" type="none"/>
                      <a:tailEnd len="sm" w="sm" type="none"/>
                    </a:lnB>
                  </a:tcPr>
                </a:tc>
              </a:tr>
              <a:tr h="304550">
                <a:tc>
                  <a:txBody>
                    <a:bodyPr/>
                    <a:lstStyle/>
                    <a:p>
                      <a:pPr indent="0" lvl="0" marL="0" rtl="0" algn="ctr">
                        <a:spcBef>
                          <a:spcPts val="0"/>
                        </a:spcBef>
                        <a:spcAft>
                          <a:spcPts val="0"/>
                        </a:spcAft>
                        <a:buNone/>
                      </a:pPr>
                      <a:r>
                        <a:rPr lang="en" sz="1000"/>
                        <a:t>GIV Staking</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Mainnet</a:t>
                      </a:r>
                      <a:endParaRPr sz="10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550">
                <a:tc>
                  <a:txBody>
                    <a:bodyPr/>
                    <a:lstStyle/>
                    <a:p>
                      <a:pPr indent="0" lvl="0" marL="0" rtl="0" algn="ctr">
                        <a:spcBef>
                          <a:spcPts val="0"/>
                        </a:spcBef>
                        <a:spcAft>
                          <a:spcPts val="0"/>
                        </a:spcAft>
                        <a:buNone/>
                      </a:pPr>
                      <a:r>
                        <a:rPr lang="en" sz="1000"/>
                        <a:t>GIV/HNY Honeyswap</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Gnosis Chain</a:t>
                      </a:r>
                      <a:endParaRPr sz="10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550">
                <a:tc>
                  <a:txBody>
                    <a:bodyPr/>
                    <a:lstStyle/>
                    <a:p>
                      <a:pPr indent="0" lvl="0" marL="0" rtl="0" algn="ctr">
                        <a:spcBef>
                          <a:spcPts val="0"/>
                        </a:spcBef>
                        <a:spcAft>
                          <a:spcPts val="0"/>
                        </a:spcAft>
                        <a:buNone/>
                      </a:pPr>
                      <a:r>
                        <a:rPr lang="en" sz="1000"/>
                        <a:t>GIV/WETH Sushiswap</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Gnosis Chain</a:t>
                      </a:r>
                      <a:endParaRPr sz="10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4550">
                <a:tc>
                  <a:txBody>
                    <a:bodyPr/>
                    <a:lstStyle/>
                    <a:p>
                      <a:pPr indent="0" lvl="0" marL="0" rtl="0" algn="ctr">
                        <a:spcBef>
                          <a:spcPts val="0"/>
                        </a:spcBef>
                        <a:spcAft>
                          <a:spcPts val="0"/>
                        </a:spcAft>
                        <a:buNone/>
                      </a:pPr>
                      <a:r>
                        <a:rPr lang="en" sz="1000"/>
                        <a:t>GIVgardens Staking</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Gnosis Chain</a:t>
                      </a:r>
                      <a:endParaRPr sz="10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r>
            </a:tbl>
          </a:graphicData>
        </a:graphic>
      </p:graphicFrame>
      <p:sp>
        <p:nvSpPr>
          <p:cNvPr id="85" name="Google Shape;85;p16"/>
          <p:cNvSpPr txBox="1"/>
          <p:nvPr>
            <p:ph idx="1" type="body"/>
          </p:nvPr>
        </p:nvSpPr>
        <p:spPr>
          <a:xfrm>
            <a:off x="399325" y="3304275"/>
            <a:ext cx="4304400" cy="13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We will be selling the $GIV tokens prior to launching the Angel Vault (AV). </a:t>
            </a:r>
            <a:endParaRPr sz="1200"/>
          </a:p>
          <a:p>
            <a:pPr indent="0" lvl="0" marL="0" rtl="0" algn="l">
              <a:spcBef>
                <a:spcPts val="1200"/>
              </a:spcBef>
              <a:spcAft>
                <a:spcPts val="1200"/>
              </a:spcAft>
              <a:buNone/>
            </a:pPr>
            <a:r>
              <a:rPr lang="en" sz="1200"/>
              <a:t>After launching the AV and building a buy-wall with stable tokens, the GIV price will be stabilized and protected against major downward volatility while improving our APR rates.</a:t>
            </a:r>
            <a:endParaRPr sz="1200"/>
          </a:p>
        </p:txBody>
      </p:sp>
      <p:graphicFrame>
        <p:nvGraphicFramePr>
          <p:cNvPr id="86" name="Google Shape;86;p16"/>
          <p:cNvGraphicFramePr/>
          <p:nvPr/>
        </p:nvGraphicFramePr>
        <p:xfrm>
          <a:off x="4755925" y="3313160"/>
          <a:ext cx="3000000" cy="3000000"/>
        </p:xfrm>
        <a:graphic>
          <a:graphicData uri="http://schemas.openxmlformats.org/drawingml/2006/table">
            <a:tbl>
              <a:tblPr>
                <a:noFill/>
                <a:tableStyleId>{720D7871-3688-4766-AB13-321CE433BB72}</a:tableStyleId>
              </a:tblPr>
              <a:tblGrid>
                <a:gridCol w="1206400"/>
                <a:gridCol w="686725"/>
                <a:gridCol w="1652775"/>
              </a:tblGrid>
              <a:tr h="444725">
                <a:tc>
                  <a:txBody>
                    <a:bodyPr/>
                    <a:lstStyle/>
                    <a:p>
                      <a:pPr indent="0" lvl="0" marL="0" rtl="0" algn="l">
                        <a:spcBef>
                          <a:spcPts val="0"/>
                        </a:spcBef>
                        <a:spcAft>
                          <a:spcPts val="0"/>
                        </a:spcAft>
                        <a:buNone/>
                      </a:pPr>
                      <a:r>
                        <a:t/>
                      </a:r>
                      <a:endParaRPr sz="10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B60CF"/>
                    </a:solidFill>
                  </a:tcPr>
                </a:tc>
                <a:tc>
                  <a:txBody>
                    <a:bodyPr/>
                    <a:lstStyle/>
                    <a:p>
                      <a:pPr indent="0" lvl="0" marL="0" rtl="0" algn="ctr">
                        <a:spcBef>
                          <a:spcPts val="0"/>
                        </a:spcBef>
                        <a:spcAft>
                          <a:spcPts val="0"/>
                        </a:spcAft>
                        <a:buNone/>
                      </a:pPr>
                      <a:r>
                        <a:rPr b="1" lang="en" sz="1000">
                          <a:solidFill>
                            <a:schemeClr val="lt1"/>
                          </a:solidFill>
                        </a:rPr>
                        <a:t>Now</a:t>
                      </a:r>
                      <a:endParaRPr b="1" sz="10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B60CF"/>
                    </a:solidFill>
                  </a:tcPr>
                </a:tc>
                <a:tc>
                  <a:txBody>
                    <a:bodyPr/>
                    <a:lstStyle/>
                    <a:p>
                      <a:pPr indent="0" lvl="0" marL="0" rtl="0" algn="ctr">
                        <a:spcBef>
                          <a:spcPts val="0"/>
                        </a:spcBef>
                        <a:spcAft>
                          <a:spcPts val="0"/>
                        </a:spcAft>
                        <a:buNone/>
                      </a:pPr>
                      <a:r>
                        <a:rPr b="1" lang="en" sz="1000">
                          <a:solidFill>
                            <a:schemeClr val="lt1"/>
                          </a:solidFill>
                        </a:rPr>
                        <a:t>After Launching ICHI Angel Vault</a:t>
                      </a:r>
                      <a:endParaRPr b="1" sz="1000">
                        <a:solidFill>
                          <a:schemeClr val="lt1"/>
                        </a:solidFill>
                      </a:endParaRPr>
                    </a:p>
                    <a:p>
                      <a:pPr indent="0" lvl="0" marL="0" rtl="0" algn="ctr">
                        <a:spcBef>
                          <a:spcPts val="0"/>
                        </a:spcBef>
                        <a:spcAft>
                          <a:spcPts val="0"/>
                        </a:spcAft>
                        <a:buNone/>
                      </a:pPr>
                      <a:r>
                        <a:rPr b="1" lang="en" sz="800">
                          <a:solidFill>
                            <a:schemeClr val="lt1"/>
                          </a:solidFill>
                        </a:rPr>
                        <a:t>(at $0.40 $GIV)</a:t>
                      </a:r>
                      <a:endParaRPr b="1" sz="8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B60CF"/>
                    </a:solidFill>
                  </a:tcPr>
                </a:tc>
              </a:tr>
              <a:tr h="355775">
                <a:tc>
                  <a:txBody>
                    <a:bodyPr/>
                    <a:lstStyle/>
                    <a:p>
                      <a:pPr indent="0" lvl="0" marL="0" rtl="0" algn="l">
                        <a:spcBef>
                          <a:spcPts val="0"/>
                        </a:spcBef>
                        <a:spcAft>
                          <a:spcPts val="0"/>
                        </a:spcAft>
                        <a:buNone/>
                      </a:pPr>
                      <a:r>
                        <a:rPr b="1" lang="en" sz="1000"/>
                        <a:t>Total GIV Staked</a:t>
                      </a:r>
                      <a:endParaRPr b="1"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6.8mil</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9.3mil</a:t>
                      </a:r>
                      <a:endParaRPr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r>
              <a:tr h="212900">
                <a:tc>
                  <a:txBody>
                    <a:bodyPr/>
                    <a:lstStyle/>
                    <a:p>
                      <a:pPr indent="0" lvl="0" marL="0" rtl="0" algn="l">
                        <a:spcBef>
                          <a:spcPts val="0"/>
                        </a:spcBef>
                        <a:spcAft>
                          <a:spcPts val="0"/>
                        </a:spcAft>
                        <a:buNone/>
                      </a:pPr>
                      <a:r>
                        <a:rPr b="1" lang="en" sz="1000"/>
                        <a:t>APR</a:t>
                      </a:r>
                      <a:endParaRPr b="1" sz="1000"/>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000"/>
                        <a:t>181% </a:t>
                      </a:r>
                      <a:endParaRPr sz="1000"/>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000"/>
                        <a:t>132% </a:t>
                      </a:r>
                      <a:endParaRPr sz="1000"/>
                    </a:p>
                  </a:txBody>
                  <a:tcPr marT="91425" marB="91425" marR="91425" marL="91425" anchor="ctr">
                    <a:lnT cap="flat" cmpd="sng" w="9525">
                      <a:solidFill>
                        <a:srgbClr val="9E9E9E"/>
                      </a:solidFill>
                      <a:prstDash val="solid"/>
                      <a:round/>
                      <a:headEnd len="sm" w="sm" type="none"/>
                      <a:tailEnd len="sm" w="sm" type="none"/>
                    </a:lnT>
                    <a:solidFill>
                      <a:srgbClr val="FFF2CC"/>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7"/>
          <p:cNvPicPr preferRelativeResize="0"/>
          <p:nvPr/>
        </p:nvPicPr>
        <p:blipFill>
          <a:blip r:embed="rId3">
            <a:alphaModFix amt="22000"/>
          </a:blip>
          <a:stretch>
            <a:fillRect/>
          </a:stretch>
        </p:blipFill>
        <p:spPr>
          <a:xfrm>
            <a:off x="5681725" y="0"/>
            <a:ext cx="3458301" cy="5143501"/>
          </a:xfrm>
          <a:prstGeom prst="rect">
            <a:avLst/>
          </a:prstGeom>
          <a:noFill/>
          <a:ln>
            <a:noFill/>
          </a:ln>
        </p:spPr>
      </p:pic>
      <p:sp>
        <p:nvSpPr>
          <p:cNvPr id="92" name="Google Shape;92;p17"/>
          <p:cNvSpPr/>
          <p:nvPr/>
        </p:nvSpPr>
        <p:spPr>
          <a:xfrm>
            <a:off x="450600" y="2132125"/>
            <a:ext cx="8473800" cy="2901600"/>
          </a:xfrm>
          <a:prstGeom prst="rect">
            <a:avLst/>
          </a:prstGeom>
          <a:solidFill>
            <a:schemeClr val="lt1"/>
          </a:solidFill>
          <a:ln>
            <a:noFill/>
          </a:ln>
          <a:effectLst>
            <a:outerShdw blurRad="57150" rotWithShape="0" algn="bl" dir="5400000" dist="19050">
              <a:srgbClr val="B7B7B7">
                <a:alpha val="8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20">
                <a:solidFill>
                  <a:srgbClr val="7D43B1"/>
                </a:solidFill>
              </a:rPr>
              <a:t>Giveth Angel Vault would create a MASSIVE buy wall on Univ3</a:t>
            </a:r>
            <a:endParaRPr b="1" sz="2020">
              <a:solidFill>
                <a:srgbClr val="7D43B1"/>
              </a:solidFill>
            </a:endParaRPr>
          </a:p>
        </p:txBody>
      </p:sp>
      <p:sp>
        <p:nvSpPr>
          <p:cNvPr id="94" name="Google Shape;94;p17"/>
          <p:cNvSpPr txBox="1"/>
          <p:nvPr>
            <p:ph idx="1" type="body"/>
          </p:nvPr>
        </p:nvSpPr>
        <p:spPr>
          <a:xfrm>
            <a:off x="311700" y="835275"/>
            <a:ext cx="8194800" cy="126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Benefits for Giveth: Launching oneGIV stablecoin in the Angel Vault will </a:t>
            </a:r>
            <a:r>
              <a:rPr b="1" lang="en" sz="1400"/>
              <a:t>create a massive buy-wall which supports GIV token price</a:t>
            </a:r>
            <a:r>
              <a:rPr lang="en" sz="1400"/>
              <a:t>. This will also help with market-wide volatility and cap the impact of market down pressure, but capitalize on the up market. A great example of this practice is ICHI:</a:t>
            </a:r>
            <a:endParaRPr sz="1400"/>
          </a:p>
        </p:txBody>
      </p:sp>
      <p:pic>
        <p:nvPicPr>
          <p:cNvPr id="95" name="Google Shape;95;p17"/>
          <p:cNvPicPr preferRelativeResize="0"/>
          <p:nvPr/>
        </p:nvPicPr>
        <p:blipFill>
          <a:blip r:embed="rId4">
            <a:alphaModFix/>
          </a:blip>
          <a:stretch>
            <a:fillRect/>
          </a:stretch>
        </p:blipFill>
        <p:spPr>
          <a:xfrm>
            <a:off x="2816350" y="2364600"/>
            <a:ext cx="6015952" cy="2436650"/>
          </a:xfrm>
          <a:prstGeom prst="rect">
            <a:avLst/>
          </a:prstGeom>
          <a:noFill/>
          <a:ln>
            <a:noFill/>
          </a:ln>
        </p:spPr>
      </p:pic>
      <p:sp>
        <p:nvSpPr>
          <p:cNvPr id="96" name="Google Shape;96;p17"/>
          <p:cNvSpPr txBox="1"/>
          <p:nvPr/>
        </p:nvSpPr>
        <p:spPr>
          <a:xfrm>
            <a:off x="582475" y="2769350"/>
            <a:ext cx="1857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Angel Vaults provide protection against price declines while providing high income.</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8"/>
          <p:cNvPicPr preferRelativeResize="0"/>
          <p:nvPr/>
        </p:nvPicPr>
        <p:blipFill>
          <a:blip r:embed="rId3">
            <a:alphaModFix amt="22000"/>
          </a:blip>
          <a:stretch>
            <a:fillRect/>
          </a:stretch>
        </p:blipFill>
        <p:spPr>
          <a:xfrm>
            <a:off x="5681725" y="0"/>
            <a:ext cx="3458301" cy="5143501"/>
          </a:xfrm>
          <a:prstGeom prst="rect">
            <a:avLst/>
          </a:prstGeom>
          <a:noFill/>
          <a:ln>
            <a:noFill/>
          </a:ln>
        </p:spPr>
      </p:pic>
      <p:sp>
        <p:nvSpPr>
          <p:cNvPr id="102" name="Google Shape;102;p18"/>
          <p:cNvSpPr/>
          <p:nvPr/>
        </p:nvSpPr>
        <p:spPr>
          <a:xfrm>
            <a:off x="450600" y="2132125"/>
            <a:ext cx="8473800" cy="2901600"/>
          </a:xfrm>
          <a:prstGeom prst="rect">
            <a:avLst/>
          </a:prstGeom>
          <a:solidFill>
            <a:schemeClr val="lt1"/>
          </a:solidFill>
          <a:ln>
            <a:noFill/>
          </a:ln>
          <a:effectLst>
            <a:outerShdw blurRad="57150" rotWithShape="0" algn="bl" dir="5400000" dist="19050">
              <a:srgbClr val="B7B7B7">
                <a:alpha val="8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20">
                <a:solidFill>
                  <a:srgbClr val="7D43B1"/>
                </a:solidFill>
              </a:rPr>
              <a:t>Giveth Angel Vault would create a MASSIVE buy wall on Univ3</a:t>
            </a:r>
            <a:endParaRPr b="1" sz="2020">
              <a:solidFill>
                <a:srgbClr val="7D43B1"/>
              </a:solidFill>
            </a:endParaRPr>
          </a:p>
        </p:txBody>
      </p:sp>
      <p:sp>
        <p:nvSpPr>
          <p:cNvPr id="104" name="Google Shape;104;p18"/>
          <p:cNvSpPr txBox="1"/>
          <p:nvPr>
            <p:ph idx="1" type="body"/>
          </p:nvPr>
        </p:nvSpPr>
        <p:spPr>
          <a:xfrm>
            <a:off x="311700" y="835275"/>
            <a:ext cx="8194800" cy="126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Benefits for Giveth: Launching oneGIV stablecoin in the Angel Vault will </a:t>
            </a:r>
            <a:r>
              <a:rPr b="1" lang="en" sz="1400"/>
              <a:t>create a massive buy-wall which supports GIV token price</a:t>
            </a:r>
            <a:r>
              <a:rPr lang="en" sz="1400"/>
              <a:t>. This will also help with market-wide volatility and cap the impact of market down pressure, but capitalize on the up market. A great example of this practice is ICHI:</a:t>
            </a:r>
            <a:endParaRPr sz="1400"/>
          </a:p>
        </p:txBody>
      </p:sp>
      <p:pic>
        <p:nvPicPr>
          <p:cNvPr id="105" name="Google Shape;105;p18"/>
          <p:cNvPicPr preferRelativeResize="0"/>
          <p:nvPr/>
        </p:nvPicPr>
        <p:blipFill>
          <a:blip r:embed="rId4">
            <a:alphaModFix/>
          </a:blip>
          <a:stretch>
            <a:fillRect/>
          </a:stretch>
        </p:blipFill>
        <p:spPr>
          <a:xfrm>
            <a:off x="-2455601" y="-409977"/>
            <a:ext cx="5751252" cy="4528602"/>
          </a:xfrm>
          <a:prstGeom prst="rect">
            <a:avLst/>
          </a:prstGeom>
          <a:noFill/>
          <a:ln>
            <a:noFill/>
          </a:ln>
        </p:spPr>
      </p:pic>
      <p:pic>
        <p:nvPicPr>
          <p:cNvPr id="106" name="Google Shape;106;p18"/>
          <p:cNvPicPr preferRelativeResize="0"/>
          <p:nvPr/>
        </p:nvPicPr>
        <p:blipFill>
          <a:blip r:embed="rId5">
            <a:alphaModFix/>
          </a:blip>
          <a:stretch>
            <a:fillRect/>
          </a:stretch>
        </p:blipFill>
        <p:spPr>
          <a:xfrm>
            <a:off x="5766400" y="1891975"/>
            <a:ext cx="2954350" cy="2226651"/>
          </a:xfrm>
          <a:prstGeom prst="rect">
            <a:avLst/>
          </a:prstGeom>
          <a:noFill/>
          <a:ln>
            <a:noFill/>
          </a:ln>
        </p:spPr>
      </p:pic>
      <p:pic>
        <p:nvPicPr>
          <p:cNvPr id="107" name="Google Shape;107;p18"/>
          <p:cNvPicPr preferRelativeResize="0"/>
          <p:nvPr/>
        </p:nvPicPr>
        <p:blipFill>
          <a:blip r:embed="rId6">
            <a:alphaModFix/>
          </a:blip>
          <a:stretch>
            <a:fillRect/>
          </a:stretch>
        </p:blipFill>
        <p:spPr>
          <a:xfrm>
            <a:off x="2916224" y="1996028"/>
            <a:ext cx="2786139" cy="2122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9"/>
          <p:cNvPicPr preferRelativeResize="0"/>
          <p:nvPr/>
        </p:nvPicPr>
        <p:blipFill>
          <a:blip r:embed="rId3">
            <a:alphaModFix amt="22000"/>
          </a:blip>
          <a:stretch>
            <a:fillRect/>
          </a:stretch>
        </p:blipFill>
        <p:spPr>
          <a:xfrm>
            <a:off x="5681725" y="0"/>
            <a:ext cx="3458301" cy="5143501"/>
          </a:xfrm>
          <a:prstGeom prst="rect">
            <a:avLst/>
          </a:prstGeom>
          <a:noFill/>
          <a:ln>
            <a:noFill/>
          </a:ln>
        </p:spPr>
      </p:pic>
      <p:sp>
        <p:nvSpPr>
          <p:cNvPr id="113" name="Google Shape;113;p19"/>
          <p:cNvSpPr/>
          <p:nvPr/>
        </p:nvSpPr>
        <p:spPr>
          <a:xfrm>
            <a:off x="450600" y="2132125"/>
            <a:ext cx="8473800" cy="2901600"/>
          </a:xfrm>
          <a:prstGeom prst="rect">
            <a:avLst/>
          </a:prstGeom>
          <a:solidFill>
            <a:schemeClr val="lt1"/>
          </a:solidFill>
          <a:ln>
            <a:noFill/>
          </a:ln>
          <a:effectLst>
            <a:outerShdw blurRad="57150" rotWithShape="0" algn="bl" dir="5400000" dist="19050">
              <a:srgbClr val="B7B7B7">
                <a:alpha val="8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20">
                <a:solidFill>
                  <a:srgbClr val="7D43B1"/>
                </a:solidFill>
              </a:rPr>
              <a:t>Giveth Angel Vault would create a MASSIVE buy wall on Univ3</a:t>
            </a:r>
            <a:endParaRPr b="1" sz="2020">
              <a:solidFill>
                <a:srgbClr val="7D43B1"/>
              </a:solidFill>
            </a:endParaRPr>
          </a:p>
        </p:txBody>
      </p:sp>
      <p:sp>
        <p:nvSpPr>
          <p:cNvPr id="115" name="Google Shape;115;p19"/>
          <p:cNvSpPr txBox="1"/>
          <p:nvPr>
            <p:ph idx="1" type="body"/>
          </p:nvPr>
        </p:nvSpPr>
        <p:spPr>
          <a:xfrm>
            <a:off x="311700" y="835275"/>
            <a:ext cx="8194800" cy="126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Benefits for Giveth: Launching oneGIV stablecoin in the Angel Vault will </a:t>
            </a:r>
            <a:r>
              <a:rPr b="1" lang="en" sz="1400"/>
              <a:t>create a massive buy-wall which supports GIV token price</a:t>
            </a:r>
            <a:r>
              <a:rPr lang="en" sz="1400"/>
              <a:t>. This will also help with market-wide volatility and cap the impact of market down pressure, but capitalize on the up market. A great example of this practice is ICHI:</a:t>
            </a:r>
            <a:endParaRPr sz="1400"/>
          </a:p>
        </p:txBody>
      </p:sp>
      <p:pic>
        <p:nvPicPr>
          <p:cNvPr id="116" name="Google Shape;116;p19"/>
          <p:cNvPicPr preferRelativeResize="0"/>
          <p:nvPr/>
        </p:nvPicPr>
        <p:blipFill>
          <a:blip r:embed="rId4">
            <a:alphaModFix/>
          </a:blip>
          <a:stretch>
            <a:fillRect/>
          </a:stretch>
        </p:blipFill>
        <p:spPr>
          <a:xfrm>
            <a:off x="-330433" y="817475"/>
            <a:ext cx="4513857" cy="3542050"/>
          </a:xfrm>
          <a:prstGeom prst="rect">
            <a:avLst/>
          </a:prstGeom>
          <a:noFill/>
          <a:ln>
            <a:noFill/>
          </a:ln>
        </p:spPr>
      </p:pic>
      <p:pic>
        <p:nvPicPr>
          <p:cNvPr id="117" name="Google Shape;117;p19"/>
          <p:cNvPicPr preferRelativeResize="0"/>
          <p:nvPr/>
        </p:nvPicPr>
        <p:blipFill>
          <a:blip r:embed="rId5">
            <a:alphaModFix/>
          </a:blip>
          <a:stretch>
            <a:fillRect/>
          </a:stretch>
        </p:blipFill>
        <p:spPr>
          <a:xfrm>
            <a:off x="4572000" y="817465"/>
            <a:ext cx="4572000" cy="3493433"/>
          </a:xfrm>
          <a:prstGeom prst="rect">
            <a:avLst/>
          </a:prstGeom>
          <a:noFill/>
          <a:ln>
            <a:noFill/>
          </a:ln>
        </p:spPr>
      </p:pic>
      <p:pic>
        <p:nvPicPr>
          <p:cNvPr id="118" name="Google Shape;118;p19"/>
          <p:cNvPicPr preferRelativeResize="0"/>
          <p:nvPr/>
        </p:nvPicPr>
        <p:blipFill>
          <a:blip r:embed="rId6">
            <a:alphaModFix/>
          </a:blip>
          <a:stretch>
            <a:fillRect/>
          </a:stretch>
        </p:blipFill>
        <p:spPr>
          <a:xfrm>
            <a:off x="3141421" y="3324223"/>
            <a:ext cx="3311001" cy="177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0"/>
          <p:cNvPicPr preferRelativeResize="0"/>
          <p:nvPr/>
        </p:nvPicPr>
        <p:blipFill>
          <a:blip r:embed="rId3">
            <a:alphaModFix amt="22000"/>
          </a:blip>
          <a:stretch>
            <a:fillRect/>
          </a:stretch>
        </p:blipFill>
        <p:spPr>
          <a:xfrm>
            <a:off x="5681725" y="0"/>
            <a:ext cx="3458301" cy="5143501"/>
          </a:xfrm>
          <a:prstGeom prst="rect">
            <a:avLst/>
          </a:prstGeom>
          <a:noFill/>
          <a:ln>
            <a:noFill/>
          </a:ln>
        </p:spPr>
      </p:pic>
      <p:sp>
        <p:nvSpPr>
          <p:cNvPr id="124" name="Google Shape;124;p20"/>
          <p:cNvSpPr/>
          <p:nvPr/>
        </p:nvSpPr>
        <p:spPr>
          <a:xfrm>
            <a:off x="450600" y="2132125"/>
            <a:ext cx="8473800" cy="2901600"/>
          </a:xfrm>
          <a:prstGeom prst="rect">
            <a:avLst/>
          </a:prstGeom>
          <a:solidFill>
            <a:schemeClr val="lt1"/>
          </a:solidFill>
          <a:ln>
            <a:noFill/>
          </a:ln>
          <a:effectLst>
            <a:outerShdw blurRad="57150" rotWithShape="0" algn="bl" dir="5400000" dist="19050">
              <a:srgbClr val="B7B7B7">
                <a:alpha val="8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20">
                <a:solidFill>
                  <a:srgbClr val="7D43B1"/>
                </a:solidFill>
              </a:rPr>
              <a:t>Giveth Angel Vault would create a MASSIVE buy wall on Univ3</a:t>
            </a:r>
            <a:endParaRPr b="1" sz="2020">
              <a:solidFill>
                <a:srgbClr val="7D43B1"/>
              </a:solidFill>
            </a:endParaRPr>
          </a:p>
        </p:txBody>
      </p:sp>
      <p:sp>
        <p:nvSpPr>
          <p:cNvPr id="126" name="Google Shape;126;p20"/>
          <p:cNvSpPr txBox="1"/>
          <p:nvPr>
            <p:ph idx="1" type="body"/>
          </p:nvPr>
        </p:nvSpPr>
        <p:spPr>
          <a:xfrm>
            <a:off x="311700" y="835275"/>
            <a:ext cx="8194800" cy="126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Benefits for Giveth: Launching oneGIV stablecoin in the Angel Vault will </a:t>
            </a:r>
            <a:r>
              <a:rPr b="1" lang="en" sz="1400"/>
              <a:t>create a massive buy-wall which supports GIV token price</a:t>
            </a:r>
            <a:r>
              <a:rPr lang="en" sz="1400"/>
              <a:t>. This will also help with market-wide volatility and cap the impact of market down pressure, but capitalize on the up market. A great example of this practice is ICHI:</a:t>
            </a:r>
            <a:endParaRPr sz="1400"/>
          </a:p>
        </p:txBody>
      </p:sp>
      <p:pic>
        <p:nvPicPr>
          <p:cNvPr id="127" name="Google Shape;127;p20"/>
          <p:cNvPicPr preferRelativeResize="0"/>
          <p:nvPr/>
        </p:nvPicPr>
        <p:blipFill>
          <a:blip r:embed="rId4">
            <a:alphaModFix/>
          </a:blip>
          <a:stretch>
            <a:fillRect/>
          </a:stretch>
        </p:blipFill>
        <p:spPr>
          <a:xfrm>
            <a:off x="1" y="1314850"/>
            <a:ext cx="4075326" cy="3161224"/>
          </a:xfrm>
          <a:prstGeom prst="rect">
            <a:avLst/>
          </a:prstGeom>
          <a:noFill/>
          <a:ln>
            <a:noFill/>
          </a:ln>
        </p:spPr>
      </p:pic>
      <p:pic>
        <p:nvPicPr>
          <p:cNvPr id="128" name="Google Shape;128;p20"/>
          <p:cNvPicPr preferRelativeResize="0"/>
          <p:nvPr/>
        </p:nvPicPr>
        <p:blipFill>
          <a:blip r:embed="rId5">
            <a:alphaModFix/>
          </a:blip>
          <a:stretch>
            <a:fillRect/>
          </a:stretch>
        </p:blipFill>
        <p:spPr>
          <a:xfrm>
            <a:off x="4457700" y="1537550"/>
            <a:ext cx="3682199" cy="2843949"/>
          </a:xfrm>
          <a:prstGeom prst="rect">
            <a:avLst/>
          </a:prstGeom>
          <a:noFill/>
          <a:ln>
            <a:noFill/>
          </a:ln>
        </p:spPr>
      </p:pic>
      <p:pic>
        <p:nvPicPr>
          <p:cNvPr id="129" name="Google Shape;129;p20"/>
          <p:cNvPicPr preferRelativeResize="0"/>
          <p:nvPr/>
        </p:nvPicPr>
        <p:blipFill>
          <a:blip r:embed="rId6">
            <a:alphaModFix/>
          </a:blip>
          <a:stretch>
            <a:fillRect/>
          </a:stretch>
        </p:blipFill>
        <p:spPr>
          <a:xfrm>
            <a:off x="1781175" y="3924299"/>
            <a:ext cx="3962402" cy="2199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1"/>
          <p:cNvPicPr preferRelativeResize="0"/>
          <p:nvPr/>
        </p:nvPicPr>
        <p:blipFill>
          <a:blip r:embed="rId3">
            <a:alphaModFix amt="22000"/>
          </a:blip>
          <a:stretch>
            <a:fillRect/>
          </a:stretch>
        </p:blipFill>
        <p:spPr>
          <a:xfrm>
            <a:off x="5681725" y="0"/>
            <a:ext cx="3458301" cy="5143501"/>
          </a:xfrm>
          <a:prstGeom prst="rect">
            <a:avLst/>
          </a:prstGeom>
          <a:noFill/>
          <a:ln>
            <a:noFill/>
          </a:ln>
        </p:spPr>
      </p:pic>
      <p:sp>
        <p:nvSpPr>
          <p:cNvPr id="135" name="Google Shape;135;p21"/>
          <p:cNvSpPr/>
          <p:nvPr/>
        </p:nvSpPr>
        <p:spPr>
          <a:xfrm>
            <a:off x="450600" y="2132125"/>
            <a:ext cx="8473800" cy="2901600"/>
          </a:xfrm>
          <a:prstGeom prst="rect">
            <a:avLst/>
          </a:prstGeom>
          <a:solidFill>
            <a:schemeClr val="lt1"/>
          </a:solidFill>
          <a:ln>
            <a:noFill/>
          </a:ln>
          <a:effectLst>
            <a:outerShdw blurRad="57150" rotWithShape="0" algn="bl" dir="5400000" dist="19050">
              <a:srgbClr val="B7B7B7">
                <a:alpha val="8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020">
                <a:solidFill>
                  <a:srgbClr val="7D43B1"/>
                </a:solidFill>
              </a:rPr>
              <a:t>Angel Vault protecting against downward </a:t>
            </a:r>
            <a:r>
              <a:rPr b="1" lang="en" sz="2020">
                <a:solidFill>
                  <a:srgbClr val="7D43B1"/>
                </a:solidFill>
              </a:rPr>
              <a:t>volatility</a:t>
            </a:r>
            <a:r>
              <a:rPr b="1" lang="en" sz="2020">
                <a:solidFill>
                  <a:srgbClr val="7D43B1"/>
                </a:solidFill>
              </a:rPr>
              <a:t> </a:t>
            </a:r>
            <a:endParaRPr b="1" sz="2020">
              <a:solidFill>
                <a:srgbClr val="7D43B1"/>
              </a:solidFill>
            </a:endParaRPr>
          </a:p>
        </p:txBody>
      </p:sp>
      <p:sp>
        <p:nvSpPr>
          <p:cNvPr id="137" name="Google Shape;137;p21"/>
          <p:cNvSpPr txBox="1"/>
          <p:nvPr>
            <p:ph idx="1" type="body"/>
          </p:nvPr>
        </p:nvSpPr>
        <p:spPr>
          <a:xfrm>
            <a:off x="311700" y="835275"/>
            <a:ext cx="8194800" cy="126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In the first week after launching </a:t>
            </a:r>
            <a:r>
              <a:rPr lang="en" sz="1400"/>
              <a:t>FUSE/oneFUSE vault</a:t>
            </a:r>
            <a:r>
              <a:rPr lang="en" sz="1400"/>
              <a:t>, the price of $FUSE rosefrom $.28 to $1.60. It also provided stability to the prices during a large market crash.</a:t>
            </a:r>
            <a:endParaRPr sz="1400"/>
          </a:p>
        </p:txBody>
      </p:sp>
      <p:pic>
        <p:nvPicPr>
          <p:cNvPr id="138" name="Google Shape;138;p21"/>
          <p:cNvPicPr preferRelativeResize="0"/>
          <p:nvPr/>
        </p:nvPicPr>
        <p:blipFill>
          <a:blip r:embed="rId4">
            <a:alphaModFix/>
          </a:blip>
          <a:stretch>
            <a:fillRect/>
          </a:stretch>
        </p:blipFill>
        <p:spPr>
          <a:xfrm>
            <a:off x="6549952" y="1333500"/>
            <a:ext cx="2706299" cy="3810001"/>
          </a:xfrm>
          <a:prstGeom prst="rect">
            <a:avLst/>
          </a:prstGeom>
          <a:noFill/>
          <a:ln>
            <a:noFill/>
          </a:ln>
        </p:spPr>
      </p:pic>
      <p:pic>
        <p:nvPicPr>
          <p:cNvPr id="139" name="Google Shape;139;p21"/>
          <p:cNvPicPr preferRelativeResize="0"/>
          <p:nvPr/>
        </p:nvPicPr>
        <p:blipFill>
          <a:blip r:embed="rId5">
            <a:alphaModFix/>
          </a:blip>
          <a:stretch>
            <a:fillRect/>
          </a:stretch>
        </p:blipFill>
        <p:spPr>
          <a:xfrm>
            <a:off x="822737" y="1695449"/>
            <a:ext cx="3248024" cy="1453076"/>
          </a:xfrm>
          <a:prstGeom prst="rect">
            <a:avLst/>
          </a:prstGeom>
          <a:noFill/>
          <a:ln>
            <a:noFill/>
          </a:ln>
        </p:spPr>
      </p:pic>
      <p:pic>
        <p:nvPicPr>
          <p:cNvPr id="140" name="Google Shape;140;p21"/>
          <p:cNvPicPr preferRelativeResize="0"/>
          <p:nvPr/>
        </p:nvPicPr>
        <p:blipFill>
          <a:blip r:embed="rId6">
            <a:alphaModFix/>
          </a:blip>
          <a:stretch>
            <a:fillRect/>
          </a:stretch>
        </p:blipFill>
        <p:spPr>
          <a:xfrm>
            <a:off x="2830400" y="2819400"/>
            <a:ext cx="3562024" cy="2745125"/>
          </a:xfrm>
          <a:prstGeom prst="rect">
            <a:avLst/>
          </a:prstGeom>
          <a:noFill/>
          <a:ln>
            <a:noFill/>
          </a:ln>
        </p:spPr>
      </p:pic>
      <p:pic>
        <p:nvPicPr>
          <p:cNvPr id="141" name="Google Shape;141;p21"/>
          <p:cNvPicPr preferRelativeResize="0"/>
          <p:nvPr/>
        </p:nvPicPr>
        <p:blipFill>
          <a:blip r:embed="rId7">
            <a:alphaModFix/>
          </a:blip>
          <a:stretch>
            <a:fillRect/>
          </a:stretch>
        </p:blipFill>
        <p:spPr>
          <a:xfrm>
            <a:off x="-1054550" y="2571750"/>
            <a:ext cx="3884952" cy="29908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